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wmf" ContentType="image/x-wmf"/>
  <Default Extension="emf" ContentType="image/x-e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99"/>
  </p:handoutMasterIdLst>
  <p:sldIdLst>
    <p:sldId id="913" r:id="rId3"/>
    <p:sldId id="375" r:id="rId5"/>
    <p:sldId id="808" r:id="rId6"/>
    <p:sldId id="605" r:id="rId7"/>
    <p:sldId id="606" r:id="rId8"/>
    <p:sldId id="647" r:id="rId9"/>
    <p:sldId id="818" r:id="rId10"/>
    <p:sldId id="819" r:id="rId11"/>
    <p:sldId id="644" r:id="rId12"/>
    <p:sldId id="645" r:id="rId13"/>
    <p:sldId id="640" r:id="rId14"/>
    <p:sldId id="641" r:id="rId15"/>
    <p:sldId id="637" r:id="rId16"/>
    <p:sldId id="638" r:id="rId17"/>
    <p:sldId id="639" r:id="rId18"/>
    <p:sldId id="816" r:id="rId19"/>
    <p:sldId id="642" r:id="rId20"/>
    <p:sldId id="620" r:id="rId21"/>
    <p:sldId id="651" r:id="rId22"/>
    <p:sldId id="652" r:id="rId23"/>
    <p:sldId id="654" r:id="rId24"/>
    <p:sldId id="656" r:id="rId25"/>
    <p:sldId id="823" r:id="rId26"/>
    <p:sldId id="691" r:id="rId27"/>
    <p:sldId id="693" r:id="rId28"/>
    <p:sldId id="679" r:id="rId29"/>
    <p:sldId id="798" r:id="rId30"/>
    <p:sldId id="677" r:id="rId31"/>
    <p:sldId id="865" r:id="rId32"/>
    <p:sldId id="692" r:id="rId33"/>
    <p:sldId id="866" r:id="rId34"/>
    <p:sldId id="678" r:id="rId35"/>
    <p:sldId id="867" r:id="rId36"/>
    <p:sldId id="744" r:id="rId37"/>
    <p:sldId id="804" r:id="rId38"/>
    <p:sldId id="701" r:id="rId39"/>
    <p:sldId id="868" r:id="rId40"/>
    <p:sldId id="702" r:id="rId41"/>
    <p:sldId id="869" r:id="rId42"/>
    <p:sldId id="855" r:id="rId43"/>
    <p:sldId id="870" r:id="rId44"/>
    <p:sldId id="871" r:id="rId45"/>
    <p:sldId id="872" r:id="rId46"/>
    <p:sldId id="873" r:id="rId47"/>
    <p:sldId id="874" r:id="rId48"/>
    <p:sldId id="857" r:id="rId49"/>
    <p:sldId id="875" r:id="rId50"/>
    <p:sldId id="876" r:id="rId51"/>
    <p:sldId id="877" r:id="rId52"/>
    <p:sldId id="881" r:id="rId53"/>
    <p:sldId id="884" r:id="rId54"/>
    <p:sldId id="885" r:id="rId55"/>
    <p:sldId id="886" r:id="rId56"/>
    <p:sldId id="887" r:id="rId57"/>
    <p:sldId id="888" r:id="rId58"/>
    <p:sldId id="858" r:id="rId59"/>
    <p:sldId id="739" r:id="rId60"/>
    <p:sldId id="756" r:id="rId61"/>
    <p:sldId id="757" r:id="rId62"/>
    <p:sldId id="740" r:id="rId63"/>
    <p:sldId id="758" r:id="rId64"/>
    <p:sldId id="759" r:id="rId65"/>
    <p:sldId id="860" r:id="rId66"/>
    <p:sldId id="862" r:id="rId67"/>
    <p:sldId id="258" r:id="rId68"/>
    <p:sldId id="893" r:id="rId69"/>
    <p:sldId id="259" r:id="rId70"/>
    <p:sldId id="894" r:id="rId71"/>
    <p:sldId id="260" r:id="rId72"/>
    <p:sldId id="261" r:id="rId73"/>
    <p:sldId id="262" r:id="rId74"/>
    <p:sldId id="906" r:id="rId75"/>
    <p:sldId id="908" r:id="rId76"/>
    <p:sldId id="263" r:id="rId77"/>
    <p:sldId id="264" r:id="rId78"/>
    <p:sldId id="265" r:id="rId79"/>
    <p:sldId id="266" r:id="rId80"/>
    <p:sldId id="267" r:id="rId81"/>
    <p:sldId id="896" r:id="rId82"/>
    <p:sldId id="268" r:id="rId83"/>
    <p:sldId id="269" r:id="rId84"/>
    <p:sldId id="909" r:id="rId85"/>
    <p:sldId id="910" r:id="rId86"/>
    <p:sldId id="861" r:id="rId87"/>
    <p:sldId id="897" r:id="rId88"/>
    <p:sldId id="898" r:id="rId89"/>
    <p:sldId id="899" r:id="rId90"/>
    <p:sldId id="900" r:id="rId91"/>
    <p:sldId id="901" r:id="rId92"/>
    <p:sldId id="902" r:id="rId93"/>
    <p:sldId id="903" r:id="rId94"/>
    <p:sldId id="905" r:id="rId95"/>
    <p:sldId id="904" r:id="rId96"/>
    <p:sldId id="907" r:id="rId97"/>
    <p:sldId id="892" r:id="rId9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" lastIdx="1" clrIdx="0"/>
  <p:cmAuthor id="2" name="boliang" initials="b" lastIdx="2" clrIdx="0"/>
  <p:cmAuthor id="3" name="Microsoft.com" initials="M" lastIdx="1" clrIdx="0"/>
  <p:cmAuthor id="4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9BB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1955" autoAdjust="0"/>
  </p:normalViewPr>
  <p:slideViewPr>
    <p:cSldViewPr snapToGrid="0">
      <p:cViewPr>
        <p:scale>
          <a:sx n="50" d="100"/>
          <a:sy n="50" d="100"/>
        </p:scale>
        <p:origin x="-1256" y="-104"/>
      </p:cViewPr>
      <p:guideLst>
        <p:guide orient="horz" pos="222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handoutMaster" Target="handoutMasters/handoutMaster1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3" Type="http://schemas.openxmlformats.org/officeDocument/2006/relationships/commentAuthors" Target="commentAuthors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7" Type="http://schemas.openxmlformats.org/officeDocument/2006/relationships/image" Target="../media/image86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3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0.wmf"/><Relationship Id="rId8" Type="http://schemas.openxmlformats.org/officeDocument/2006/relationships/image" Target="../media/image99.wmf"/><Relationship Id="rId7" Type="http://schemas.openxmlformats.org/officeDocument/2006/relationships/image" Target="../media/image98.wmf"/><Relationship Id="rId6" Type="http://schemas.openxmlformats.org/officeDocument/2006/relationships/image" Target="../media/image97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2" Type="http://schemas.openxmlformats.org/officeDocument/2006/relationships/image" Target="../media/image103.wmf"/><Relationship Id="rId11" Type="http://schemas.openxmlformats.org/officeDocument/2006/relationships/image" Target="../media/image102.wmf"/><Relationship Id="rId10" Type="http://schemas.openxmlformats.org/officeDocument/2006/relationships/image" Target="../media/image101.wmf"/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wmf"/><Relationship Id="rId2" Type="http://schemas.openxmlformats.org/officeDocument/2006/relationships/image" Target="../media/image111.wmf"/><Relationship Id="rId1" Type="http://schemas.openxmlformats.org/officeDocument/2006/relationships/image" Target="../media/image110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image" Target="../media/image11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wmf"/><Relationship Id="rId2" Type="http://schemas.openxmlformats.org/officeDocument/2006/relationships/image" Target="../media/image116.wmf"/><Relationship Id="rId1" Type="http://schemas.openxmlformats.org/officeDocument/2006/relationships/image" Target="../media/image115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wmf"/><Relationship Id="rId1" Type="http://schemas.openxmlformats.org/officeDocument/2006/relationships/image" Target="../media/image118.wmf"/></Relationships>
</file>

<file path=ppt/drawings/_rels/vmlDrawing19.vml.rels><?xml version="1.0" encoding="UTF-8" standalone="yes"?>
<Relationships xmlns="http://schemas.openxmlformats.org/package/2006/relationships"><Relationship Id="rId4" Type="http://schemas.openxmlformats.org/officeDocument/2006/relationships/image" Target="../media/image124.wmf"/><Relationship Id="rId3" Type="http://schemas.openxmlformats.org/officeDocument/2006/relationships/image" Target="../media/image123.wmf"/><Relationship Id="rId2" Type="http://schemas.openxmlformats.org/officeDocument/2006/relationships/image" Target="../media/image122.wmf"/><Relationship Id="rId1" Type="http://schemas.openxmlformats.org/officeDocument/2006/relationships/image" Target="../media/image1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5.wmf"/></Relationships>
</file>

<file path=ppt/drawings/_rels/vmlDrawing21.vml.rels><?xml version="1.0" encoding="UTF-8" standalone="yes"?>
<Relationships xmlns="http://schemas.openxmlformats.org/package/2006/relationships"><Relationship Id="rId5" Type="http://schemas.openxmlformats.org/officeDocument/2006/relationships/image" Target="../media/image130.wmf"/><Relationship Id="rId4" Type="http://schemas.openxmlformats.org/officeDocument/2006/relationships/image" Target="../media/image129.wmf"/><Relationship Id="rId3" Type="http://schemas.openxmlformats.org/officeDocument/2006/relationships/image" Target="../media/image128.wmf"/><Relationship Id="rId2" Type="http://schemas.openxmlformats.org/officeDocument/2006/relationships/image" Target="../media/image127.wmf"/><Relationship Id="rId1" Type="http://schemas.openxmlformats.org/officeDocument/2006/relationships/image" Target="../media/image12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7.vml.rels><?xml version="1.0" encoding="UTF-8" standalone="yes"?>
<Relationships xmlns="http://schemas.openxmlformats.org/package/2006/relationships"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7" Type="http://schemas.openxmlformats.org/officeDocument/2006/relationships/image" Target="../media/image77.wmf"/><Relationship Id="rId6" Type="http://schemas.openxmlformats.org/officeDocument/2006/relationships/image" Target="../media/image76.wmf"/><Relationship Id="rId5" Type="http://schemas.openxmlformats.org/officeDocument/2006/relationships/image" Target="../media/image75.wmf"/><Relationship Id="rId4" Type="http://schemas.openxmlformats.org/officeDocument/2006/relationships/image" Target="../media/image74.wmf"/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r>
              <a:rPr lang="zh-CN" altLang="en-US"/>
              <a:t>07/16/96</a:t>
            </a:r>
            <a:endParaRPr lang="zh-CN" alt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##</a:t>
            </a:r>
            <a:endParaRPr lang="zh-CN" altLang="en-US" sz="1200" i="0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加工的极限误差与直径的关系基本上符合立方抛物线 的关系</a:t>
            </a:r>
            <a:endParaRPr lang="en-US" altLang="zh-CN" dirty="0"/>
          </a:p>
          <a:p>
            <a:r>
              <a:rPr lang="zh-CN" altLang="zh-CN" sz="1600" kern="120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但当直径较大时，测量误差的影响增大，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对大尺寸，考虑到测量误差的影响，特别是温度造成测量误差的影响很突出，采用线性公式显然比较合理。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0660" name="页眉占位符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南昌市精鹰科教实业有限公司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066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１１１１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066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D8CB32D-EFBF-497C-87BD-4B43D06CFC15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3" name="任意多边形: 形状 2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zxb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13E23-E60A-4C37-97E2-9771C4F4456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2"/>
          <p:cNvGrpSpPr/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47107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710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0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47110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11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  <p:sp>
        <p:nvSpPr>
          <p:cNvPr id="4711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71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47118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zxb</a:t>
            </a:r>
            <a:endParaRPr lang="zh-CN" altLang="en-US"/>
          </a:p>
        </p:txBody>
      </p:sp>
      <p:sp>
        <p:nvSpPr>
          <p:cNvPr id="4711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712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8A07E9-32A8-45DC-84C7-B6E4B07063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09600" y="277813"/>
            <a:ext cx="10972800" cy="58531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49DC7CD-E6D3-4D67-87C4-11214D432F0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E4B9B6-133E-4FDB-BC03-05047C50191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B3DB129-D1C3-45CC-86CB-60ED1945FD8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.jpeg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10" name="任意多边形: 形状 9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hd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emf"/><Relationship Id="rId1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5.wmf"/><Relationship Id="rId1" Type="http://schemas.openxmlformats.org/officeDocument/2006/relationships/oleObject" Target="../embeddings/oleObject3.bin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8.jpeg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oleObject" Target="../embeddings/oleObject4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5.v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5.png"/><Relationship Id="rId2" Type="http://schemas.openxmlformats.org/officeDocument/2006/relationships/image" Target="../media/image34.emf"/><Relationship Id="rId1" Type="http://schemas.openxmlformats.org/officeDocument/2006/relationships/oleObject" Target="../embeddings/oleObject5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8.emf"/><Relationship Id="rId1" Type="http://schemas.openxmlformats.org/officeDocument/2006/relationships/oleObject" Target="../embeddings/oleObject6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4.GI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5.png"/><Relationship Id="rId1" Type="http://schemas.openxmlformats.org/officeDocument/2006/relationships/slide" Target="slide9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6.png"/><Relationship Id="rId1" Type="http://schemas.openxmlformats.org/officeDocument/2006/relationships/slide" Target="slide9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7.jpeg"/><Relationship Id="rId1" Type="http://schemas.openxmlformats.org/officeDocument/2006/relationships/slide" Target="slide9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8.jpeg"/><Relationship Id="rId1" Type="http://schemas.openxmlformats.org/officeDocument/2006/relationships/slide" Target="slide9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4.jpeg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1.bin"/><Relationship Id="rId8" Type="http://schemas.openxmlformats.org/officeDocument/2006/relationships/image" Target="../media/image68.wmf"/><Relationship Id="rId7" Type="http://schemas.openxmlformats.org/officeDocument/2006/relationships/oleObject" Target="../embeddings/oleObject10.bin"/><Relationship Id="rId6" Type="http://schemas.openxmlformats.org/officeDocument/2006/relationships/image" Target="../media/image67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66.wmf"/><Relationship Id="rId3" Type="http://schemas.openxmlformats.org/officeDocument/2006/relationships/oleObject" Target="../embeddings/oleObject8.bin"/><Relationship Id="rId2" Type="http://schemas.openxmlformats.org/officeDocument/2006/relationships/image" Target="../media/image65.wmf"/><Relationship Id="rId14" Type="http://schemas.openxmlformats.org/officeDocument/2006/relationships/vmlDrawing" Target="../drawings/vmlDrawing7.vml"/><Relationship Id="rId13" Type="http://schemas.openxmlformats.org/officeDocument/2006/relationships/slideLayout" Target="../slideLayouts/slideLayout3.xml"/><Relationship Id="rId12" Type="http://schemas.openxmlformats.org/officeDocument/2006/relationships/image" Target="../media/image70.wmf"/><Relationship Id="rId11" Type="http://schemas.openxmlformats.org/officeDocument/2006/relationships/oleObject" Target="../embeddings/oleObject12.bin"/><Relationship Id="rId10" Type="http://schemas.openxmlformats.org/officeDocument/2006/relationships/image" Target="../media/image69.wmf"/><Relationship Id="rId1" Type="http://schemas.openxmlformats.org/officeDocument/2006/relationships/oleObject" Target="../embeddings/oleObject7.bin"/></Relationships>
</file>

<file path=ppt/slides/_rels/slide6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7.bin"/><Relationship Id="rId8" Type="http://schemas.openxmlformats.org/officeDocument/2006/relationships/image" Target="../media/image74.wmf"/><Relationship Id="rId7" Type="http://schemas.openxmlformats.org/officeDocument/2006/relationships/oleObject" Target="../embeddings/oleObject16.bin"/><Relationship Id="rId6" Type="http://schemas.openxmlformats.org/officeDocument/2006/relationships/image" Target="../media/image73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72.wmf"/><Relationship Id="rId3" Type="http://schemas.openxmlformats.org/officeDocument/2006/relationships/oleObject" Target="../embeddings/oleObject14.bin"/><Relationship Id="rId2" Type="http://schemas.openxmlformats.org/officeDocument/2006/relationships/image" Target="../media/image71.wmf"/><Relationship Id="rId16" Type="http://schemas.openxmlformats.org/officeDocument/2006/relationships/vmlDrawing" Target="../drawings/vmlDrawing8.v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77.wmf"/><Relationship Id="rId13" Type="http://schemas.openxmlformats.org/officeDocument/2006/relationships/oleObject" Target="../embeddings/oleObject19.bin"/><Relationship Id="rId12" Type="http://schemas.openxmlformats.org/officeDocument/2006/relationships/image" Target="../media/image76.wmf"/><Relationship Id="rId11" Type="http://schemas.openxmlformats.org/officeDocument/2006/relationships/oleObject" Target="../embeddings/oleObject18.bin"/><Relationship Id="rId10" Type="http://schemas.openxmlformats.org/officeDocument/2006/relationships/image" Target="../media/image75.wmf"/><Relationship Id="rId1" Type="http://schemas.openxmlformats.org/officeDocument/2006/relationships/oleObject" Target="../embeddings/oleObject13.bin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9.wmf"/><Relationship Id="rId3" Type="http://schemas.openxmlformats.org/officeDocument/2006/relationships/oleObject" Target="../embeddings/oleObject21.bin"/><Relationship Id="rId2" Type="http://schemas.openxmlformats.org/officeDocument/2006/relationships/image" Target="../media/image78.wmf"/><Relationship Id="rId1" Type="http://schemas.openxmlformats.org/officeDocument/2006/relationships/oleObject" Target="../embeddings/oleObject20.bin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83.w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82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1.wmf"/><Relationship Id="rId3" Type="http://schemas.openxmlformats.org/officeDocument/2006/relationships/oleObject" Target="../embeddings/oleObject23.bin"/><Relationship Id="rId2" Type="http://schemas.openxmlformats.org/officeDocument/2006/relationships/image" Target="../media/image80.wmf"/><Relationship Id="rId16" Type="http://schemas.openxmlformats.org/officeDocument/2006/relationships/vmlDrawing" Target="../drawings/vmlDrawing10.v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86.w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85.w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84.wmf"/><Relationship Id="rId1" Type="http://schemas.openxmlformats.org/officeDocument/2006/relationships/oleObject" Target="../embeddings/oleObject22.bin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88.wmf"/><Relationship Id="rId3" Type="http://schemas.openxmlformats.org/officeDocument/2006/relationships/oleObject" Target="../embeddings/oleObject30.bin"/><Relationship Id="rId2" Type="http://schemas.openxmlformats.org/officeDocument/2006/relationships/image" Target="../media/image87.wmf"/><Relationship Id="rId1" Type="http://schemas.openxmlformats.org/officeDocument/2006/relationships/oleObject" Target="../embeddings/oleObject29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2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1.wmf"/><Relationship Id="rId5" Type="http://schemas.openxmlformats.org/officeDocument/2006/relationships/oleObject" Target="../embeddings/oleObject33.bin"/><Relationship Id="rId4" Type="http://schemas.openxmlformats.org/officeDocument/2006/relationships/image" Target="../media/image90.wmf"/><Relationship Id="rId3" Type="http://schemas.openxmlformats.org/officeDocument/2006/relationships/oleObject" Target="../embeddings/oleObject32.bin"/><Relationship Id="rId2" Type="http://schemas.openxmlformats.org/officeDocument/2006/relationships/image" Target="../media/image89.wmf"/><Relationship Id="rId1" Type="http://schemas.openxmlformats.org/officeDocument/2006/relationships/oleObject" Target="../embeddings/oleObject31.bin"/></Relationships>
</file>

<file path=ppt/slides/_rels/slide71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95.w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94.w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93.wmf"/><Relationship Id="rId3" Type="http://schemas.openxmlformats.org/officeDocument/2006/relationships/oleObject" Target="../embeddings/oleObject35.bin"/><Relationship Id="rId26" Type="http://schemas.openxmlformats.org/officeDocument/2006/relationships/vmlDrawing" Target="../drawings/vmlDrawing13.vml"/><Relationship Id="rId25" Type="http://schemas.openxmlformats.org/officeDocument/2006/relationships/slideLayout" Target="../slideLayouts/slideLayout3.xml"/><Relationship Id="rId24" Type="http://schemas.openxmlformats.org/officeDocument/2006/relationships/image" Target="../media/image103.wmf"/><Relationship Id="rId23" Type="http://schemas.openxmlformats.org/officeDocument/2006/relationships/oleObject" Target="../embeddings/oleObject45.bin"/><Relationship Id="rId22" Type="http://schemas.openxmlformats.org/officeDocument/2006/relationships/image" Target="../media/image102.wmf"/><Relationship Id="rId21" Type="http://schemas.openxmlformats.org/officeDocument/2006/relationships/oleObject" Target="../embeddings/oleObject44.bin"/><Relationship Id="rId20" Type="http://schemas.openxmlformats.org/officeDocument/2006/relationships/image" Target="../media/image101.wmf"/><Relationship Id="rId2" Type="http://schemas.openxmlformats.org/officeDocument/2006/relationships/image" Target="../media/image92.wmf"/><Relationship Id="rId19" Type="http://schemas.openxmlformats.org/officeDocument/2006/relationships/oleObject" Target="../embeddings/oleObject43.bin"/><Relationship Id="rId18" Type="http://schemas.openxmlformats.org/officeDocument/2006/relationships/image" Target="../media/image100.w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99.w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98.w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97.w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96.wmf"/><Relationship Id="rId1" Type="http://schemas.openxmlformats.org/officeDocument/2006/relationships/oleObject" Target="../embeddings/oleObject34.bin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4.png"/></Relationships>
</file>

<file path=ppt/slides/_rels/slide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105.png"/></Relationships>
</file>

<file path=ppt/slides/_rels/slide7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4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47.bin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46.bin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5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2.w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1.wmf"/><Relationship Id="rId3" Type="http://schemas.openxmlformats.org/officeDocument/2006/relationships/oleObject" Target="../embeddings/oleObject49.bin"/><Relationship Id="rId2" Type="http://schemas.openxmlformats.org/officeDocument/2006/relationships/image" Target="../media/image110.wmf"/><Relationship Id="rId1" Type="http://schemas.openxmlformats.org/officeDocument/2006/relationships/oleObject" Target="../embeddings/oleObject48.bin"/></Relationships>
</file>

<file path=ppt/slides/_rels/slide76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6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4.wmf"/><Relationship Id="rId3" Type="http://schemas.openxmlformats.org/officeDocument/2006/relationships/oleObject" Target="../embeddings/oleObject52.bin"/><Relationship Id="rId2" Type="http://schemas.openxmlformats.org/officeDocument/2006/relationships/image" Target="../media/image113.wmf"/><Relationship Id="rId1" Type="http://schemas.openxmlformats.org/officeDocument/2006/relationships/oleObject" Target="../embeddings/oleObject51.bin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7.v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17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16.wmf"/><Relationship Id="rId3" Type="http://schemas.openxmlformats.org/officeDocument/2006/relationships/oleObject" Target="../embeddings/oleObject54.bin"/><Relationship Id="rId2" Type="http://schemas.openxmlformats.org/officeDocument/2006/relationships/image" Target="../media/image115.wmf"/><Relationship Id="rId1" Type="http://schemas.openxmlformats.org/officeDocument/2006/relationships/oleObject" Target="../embeddings/oleObject53.bin"/></Relationships>
</file>

<file path=ppt/slides/_rels/slide7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8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9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118.wmf"/><Relationship Id="rId1" Type="http://schemas.openxmlformats.org/officeDocument/2006/relationships/oleObject" Target="../embeddings/oleObject56.bin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24.w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123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122.w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121.wmf"/><Relationship Id="rId10" Type="http://schemas.openxmlformats.org/officeDocument/2006/relationships/vmlDrawing" Target="../drawings/vmlDrawing19.vml"/><Relationship Id="rId1" Type="http://schemas.openxmlformats.org/officeDocument/2006/relationships/oleObject" Target="../embeddings/oleObject58.bin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0.v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5.wmf"/><Relationship Id="rId1" Type="http://schemas.openxmlformats.org/officeDocument/2006/relationships/oleObject" Target="../embeddings/oleObject62.bin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.bin"/><Relationship Id="rId8" Type="http://schemas.openxmlformats.org/officeDocument/2006/relationships/image" Target="../media/image129.wmf"/><Relationship Id="rId7" Type="http://schemas.openxmlformats.org/officeDocument/2006/relationships/oleObject" Target="../embeddings/oleObject66.bin"/><Relationship Id="rId6" Type="http://schemas.openxmlformats.org/officeDocument/2006/relationships/image" Target="../media/image128.w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27.wmf"/><Relationship Id="rId3" Type="http://schemas.openxmlformats.org/officeDocument/2006/relationships/oleObject" Target="../embeddings/oleObject64.bin"/><Relationship Id="rId2" Type="http://schemas.openxmlformats.org/officeDocument/2006/relationships/image" Target="../media/image126.wmf"/><Relationship Id="rId12" Type="http://schemas.openxmlformats.org/officeDocument/2006/relationships/vmlDrawing" Target="../drawings/vmlDrawing21.v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30.wmf"/><Relationship Id="rId1" Type="http://schemas.openxmlformats.org/officeDocument/2006/relationships/oleObject" Target="../embeddings/oleObject63.bin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3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5559" y="4578510"/>
            <a:ext cx="5868715" cy="19905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dirty="0"/>
              <a:t>机械工程学院 制造技术及装备自动化研究所</a:t>
            </a:r>
            <a:endParaRPr lang="en-US" altLang="zh-CN" sz="2000" b="1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联系电话：</a:t>
            </a:r>
            <a:r>
              <a:rPr lang="en-US" altLang="zh-CN" sz="2000" b="1" dirty="0">
                <a:latin typeface="Times New Roman" panose="02020603050405020304" pitchFamily="18" charset="0"/>
              </a:rPr>
              <a:t>87951145/ 1336011639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Email: yangsx@zju.edu.cn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办公室：浙江大学玉泉校区教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－</a:t>
            </a:r>
            <a:r>
              <a:rPr lang="en-US" altLang="zh-CN" sz="2000" b="1" dirty="0">
                <a:latin typeface="Times New Roman" panose="02020603050405020304" pitchFamily="18" charset="0"/>
              </a:rPr>
              <a:t>233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55558" y="3091003"/>
            <a:ext cx="6236441" cy="1384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3600" b="1" dirty="0"/>
              <a:t>主讲人：杨世锡</a:t>
            </a:r>
            <a:endParaRPr lang="en-US" altLang="zh-CN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        </a:t>
            </a:r>
            <a:r>
              <a:rPr lang="zh-CN" altLang="en-US" sz="3600" b="1" dirty="0"/>
              <a:t>             </a:t>
            </a:r>
            <a:endParaRPr lang="en-US" altLang="zh-CN" b="1" dirty="0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" y="3340295"/>
            <a:ext cx="4832450" cy="333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08740" y="990470"/>
            <a:ext cx="11551138" cy="576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公差等级与标准公差值</a:t>
            </a:r>
            <a:r>
              <a:rPr lang="zh-CN" altLang="en-US" sz="2000" b="1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（</a:t>
            </a:r>
            <a:r>
              <a:rPr lang="en-US" altLang="zh-CN" sz="2000" b="1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GB/T1800.1-2009</a:t>
            </a:r>
            <a:r>
              <a:rPr lang="zh-CN" altLang="en-US" sz="2000" b="1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1728108" y="5419202"/>
            <a:ext cx="8532813" cy="151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国家标准：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、尺寸分段：＜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3—6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＞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6—10 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</a:t>
            </a:r>
            <a:r>
              <a:rPr lang="en-US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＞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10—18......</a:t>
            </a:r>
            <a:endParaRPr lang="en-US" altLang="zh-CN" sz="1800" b="1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 2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、规定等级：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IT01—IT18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共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20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个公差等级；</a:t>
            </a:r>
            <a:endParaRPr lang="zh-CN" altLang="en-US" sz="1800" b="1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 </a:t>
            </a:r>
            <a:r>
              <a:rPr lang="en-US" altLang="zh-CN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1800" b="1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、公 差 值：</a:t>
            </a:r>
            <a:r>
              <a:rPr lang="zh-CN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不同尺寸段对应的公差等级有确定的公差值；</a:t>
            </a:r>
            <a:endParaRPr lang="zh-CN" altLang="en-US" sz="1800" b="1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         </a:t>
            </a:r>
            <a:r>
              <a:rPr lang="en-US" altLang="zh-CN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、例    如： </a:t>
            </a:r>
            <a:r>
              <a:rPr lang="en-US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＞</a:t>
            </a:r>
            <a:r>
              <a:rPr lang="en-US" altLang="zh-CN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6</a:t>
            </a:r>
            <a:r>
              <a:rPr lang="en-US" altLang="zh-CN" sz="1800" b="1" dirty="0">
                <a:solidFill>
                  <a:srgbClr val="C00000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—</a:t>
            </a:r>
            <a:r>
              <a:rPr lang="en-US" altLang="zh-CN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10</a:t>
            </a:r>
            <a:r>
              <a:rPr lang="zh-CN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尺寸段对应</a:t>
            </a:r>
            <a:r>
              <a:rPr lang="en-US" altLang="zh-CN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IT01</a:t>
            </a:r>
            <a:r>
              <a:rPr lang="zh-CN" altLang="en-US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级的公差值为</a:t>
            </a:r>
            <a:r>
              <a:rPr lang="en-US" altLang="zh-CN" sz="1800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0.4μm</a:t>
            </a:r>
            <a:r>
              <a:rPr lang="en-US" altLang="zh-CN" sz="1800" b="1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.</a:t>
            </a:r>
            <a:endParaRPr lang="en-US" altLang="zh-CN" sz="1800" b="1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40" y="1566732"/>
            <a:ext cx="11690726" cy="3861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爆炸形: 14 pt  1"/>
          <p:cNvSpPr/>
          <p:nvPr/>
        </p:nvSpPr>
        <p:spPr>
          <a:xfrm>
            <a:off x="6968332" y="3962400"/>
            <a:ext cx="5435395" cy="2213245"/>
          </a:xfrm>
          <a:prstGeom prst="irregularSeal2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C00000"/>
                </a:solidFill>
              </a:rPr>
              <a:t>表中的公差值如何确定的？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9" name="Rectangle 3"/>
          <p:cNvSpPr>
            <a:spLocks noChangeArrowheads="1"/>
          </p:cNvSpPr>
          <p:nvPr/>
        </p:nvSpPr>
        <p:spPr bwMode="auto">
          <a:xfrm>
            <a:off x="775494" y="1117088"/>
            <a:ext cx="11416506" cy="6247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2. 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标准公差数值的计算   </a:t>
            </a:r>
            <a:endParaRPr kumimoji="1"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+mn-ea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常用尺寸范围内各个公差等级的标准公差计算：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endParaRPr kumimoji="1" lang="en-US" altLang="zh-CN" sz="12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kumimoji="1" lang="en-US" altLang="zh-CN" sz="2800" b="1" dirty="0">
                <a:latin typeface="宋体" panose="02010600030101010101" pitchFamily="2" charset="-122"/>
              </a:rPr>
              <a:t>IT01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IT0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公差数值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与公称尺寸呈线性关系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；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kumimoji="1" lang="en-US" altLang="zh-CN" sz="2800" b="1" dirty="0">
                <a:latin typeface="宋体" panose="02010600030101010101" pitchFamily="2" charset="-122"/>
              </a:rPr>
              <a:t>IT2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IT3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IT4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公差数值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呈等比数列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；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accent2"/>
              </a:buClr>
              <a:buFont typeface="Wingdings" panose="05000000000000000000" pitchFamily="2" charset="2"/>
              <a:buBlip>
                <a:blip r:embed="rId1"/>
              </a:buBlip>
            </a:pPr>
            <a:r>
              <a:rPr kumimoji="1" lang="en-US" altLang="zh-CN" sz="2800" b="1" dirty="0">
                <a:latin typeface="宋体" panose="02010600030101010101" pitchFamily="2" charset="-122"/>
              </a:rPr>
              <a:t>IT5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IT6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…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IT18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其他标准公差等级的数值计算公式。            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             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IT = </a:t>
            </a:r>
            <a:r>
              <a:rPr kumimoji="1"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ɑ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1" lang="en-US" altLang="zh-CN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spcBef>
                <a:spcPts val="1800"/>
              </a:spcBef>
              <a:buClr>
                <a:schemeClr val="accent2"/>
              </a:buClr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        其中，标准公差等级系数</a:t>
            </a:r>
            <a:r>
              <a:rPr kumimoji="1" lang="en-US" altLang="zh-CN" sz="3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ɑ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：反映标准公差等级高低的参数；</a:t>
            </a:r>
            <a:endParaRPr kumimoji="1"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800"/>
              </a:spcBef>
              <a:buClr>
                <a:schemeClr val="accent2"/>
              </a:buClr>
            </a:pP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               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标准公差因子</a:t>
            </a:r>
            <a:r>
              <a:rPr kumimoji="1" lang="en-US" altLang="zh-CN" sz="2800" b="1" i="1" dirty="0" err="1">
                <a:latin typeface="宋体" panose="02010600030101010101" pitchFamily="2" charset="-122"/>
              </a:rPr>
              <a:t>i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 ：计算标准公差的基本单位</a:t>
            </a:r>
            <a:endParaRPr kumimoji="1" lang="zh-CN" altLang="en-US" sz="2800" b="1" i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buClr>
                <a:schemeClr val="accent2"/>
              </a:buClr>
            </a:pP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buClr>
                <a:schemeClr val="accent2"/>
              </a:buClr>
              <a:buFont typeface="Wingdings" panose="05000000000000000000" pitchFamily="2" charset="2"/>
              <a:buNone/>
            </a:pPr>
            <a:endParaRPr kumimoji="1" lang="en-US" altLang="zh-CN" sz="28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b2-1"/>
          <p:cNvPicPr>
            <a:picLocks noGrp="1" noChangeAspect="1" noChangeArrowheads="1"/>
          </p:cNvPicPr>
          <p:nvPr>
            <p:ph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23158" y="1744662"/>
            <a:ext cx="9144000" cy="5113338"/>
          </a:xfrm>
          <a:noFill/>
        </p:spPr>
      </p:pic>
      <p:sp>
        <p:nvSpPr>
          <p:cNvPr id="37891" name="Rectangle 3"/>
          <p:cNvSpPr>
            <a:spLocks noRot="1" noChangeArrowheads="1"/>
          </p:cNvSpPr>
          <p:nvPr/>
        </p:nvSpPr>
        <p:spPr bwMode="auto">
          <a:xfrm>
            <a:off x="1783627" y="952500"/>
            <a:ext cx="8540750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</a:rPr>
              <a:t>表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</a:rPr>
              <a:t>3-1 </a:t>
            </a:r>
            <a:r>
              <a:rPr lang="en-US" altLang="zh-CN" sz="3200" b="1" i="1" dirty="0">
                <a:solidFill>
                  <a:srgbClr val="C00000"/>
                </a:solidFill>
                <a:latin typeface="宋体" panose="02010600030101010101" pitchFamily="2" charset="-122"/>
              </a:rPr>
              <a:t>D</a:t>
            </a:r>
            <a:r>
              <a:rPr lang="en-US" altLang="zh-CN" sz="3200" b="1" dirty="0">
                <a:solidFill>
                  <a:srgbClr val="C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≤500mm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各级</a:t>
            </a:r>
            <a:r>
              <a:rPr lang="zh-CN" altLang="en-US" sz="3200" b="1" dirty="0">
                <a:solidFill>
                  <a:srgbClr val="C00000"/>
                </a:solidFill>
                <a:latin typeface="宋体" panose="02010600030101010101" pitchFamily="2" charset="-122"/>
              </a:rPr>
              <a:t>标准公差数值的计算公式</a:t>
            </a:r>
            <a:endParaRPr lang="zh-CN" altLang="en-US" sz="32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72640" y="4286091"/>
            <a:ext cx="2590800" cy="15697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46171" y="2359774"/>
            <a:ext cx="6313715" cy="4247317"/>
            <a:chOff x="4746171" y="2359774"/>
            <a:chExt cx="6313715" cy="4247317"/>
          </a:xfrm>
        </p:grpSpPr>
        <p:sp>
          <p:nvSpPr>
            <p:cNvPr id="3" name="矩形 2"/>
            <p:cNvSpPr/>
            <p:nvPr/>
          </p:nvSpPr>
          <p:spPr>
            <a:xfrm>
              <a:off x="10593481" y="2359774"/>
              <a:ext cx="466405" cy="42473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kumimoji="1" lang="zh-CN" altLang="zh-CN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各级的公差等级系数按</a:t>
              </a:r>
              <a:r>
                <a:rPr kumimoji="1" lang="en-US" altLang="zh-CN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R5</a:t>
              </a:r>
              <a:r>
                <a:rPr kumimoji="1" lang="zh-CN" altLang="zh-CN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优先数系</a:t>
              </a:r>
              <a:endPara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746171" y="2468489"/>
              <a:ext cx="5578206" cy="402989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01599" y="2545080"/>
            <a:ext cx="4461841" cy="1569720"/>
            <a:chOff x="201599" y="2545080"/>
            <a:chExt cx="4461841" cy="1569720"/>
          </a:xfrm>
        </p:grpSpPr>
        <p:sp>
          <p:nvSpPr>
            <p:cNvPr id="2" name="矩形 1"/>
            <p:cNvSpPr/>
            <p:nvPr/>
          </p:nvSpPr>
          <p:spPr>
            <a:xfrm>
              <a:off x="2072640" y="2545080"/>
              <a:ext cx="2590800" cy="156972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01599" y="3006774"/>
              <a:ext cx="133882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与公称尺寸</a:t>
              </a:r>
              <a:endParaRPr kumimoji="1" lang="en-US" altLang="zh-CN" b="1" dirty="0">
                <a:solidFill>
                  <a:srgbClr val="FF0000"/>
                </a:solidFill>
                <a:latin typeface="宋体" panose="02010600030101010101" pitchFamily="2" charset="-122"/>
              </a:endParaRPr>
            </a:p>
            <a:p>
              <a:r>
                <a:rPr kumimoji="1"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呈线性关系</a:t>
              </a:r>
              <a:endParaRPr lang="zh-CN" altLang="en-US" dirty="0"/>
            </a:p>
          </p:txBody>
        </p:sp>
      </p:grpSp>
      <p:sp>
        <p:nvSpPr>
          <p:cNvPr id="10" name="矩形 9"/>
          <p:cNvSpPr/>
          <p:nvPr/>
        </p:nvSpPr>
        <p:spPr>
          <a:xfrm>
            <a:off x="201599" y="488628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呈等比数列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1558" y="1126670"/>
            <a:ext cx="10940470" cy="5589815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公差单位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标准公差因子</a:t>
            </a:r>
            <a:r>
              <a:rPr kumimoji="1" lang="en-US" altLang="zh-CN" sz="2800" b="1" i="1" dirty="0" err="1">
                <a:solidFill>
                  <a:srgbClr val="FF0000"/>
                </a:solidFill>
                <a:latin typeface="宋体" panose="02010600030101010101" pitchFamily="2" charset="-122"/>
              </a:rPr>
              <a:t>i</a:t>
            </a:r>
            <a:endParaRPr kumimoji="1" lang="zh-CN" altLang="en-US" sz="2800" b="1" i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标准公差因子</a:t>
            </a:r>
            <a:r>
              <a:rPr kumimoji="1" lang="en-US" altLang="zh-CN" sz="2800" b="1" i="1" dirty="0" err="1">
                <a:solidFill>
                  <a:srgbClr val="C00000"/>
                </a:solidFill>
                <a:latin typeface="宋体" panose="02010600030101010101" pitchFamily="2" charset="-122"/>
              </a:rPr>
              <a:t>i</a:t>
            </a:r>
            <a:r>
              <a:rPr kumimoji="1" lang="en-US" altLang="zh-CN" sz="2800" b="1" i="1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是计算标准公差的基本单位。与公称尺寸</a:t>
            </a:r>
            <a:r>
              <a:rPr kumimoji="1" lang="en-US" altLang="zh-CN" sz="2800" b="1" i="1" dirty="0">
                <a:latin typeface="宋体" panose="02010600030101010101" pitchFamily="2" charset="-122"/>
              </a:rPr>
              <a:t>D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呈一定的函数关系。</a:t>
            </a:r>
            <a:endParaRPr kumimoji="1" lang="en-US" altLang="zh-CN" sz="28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kumimoji="1" lang="zh-CN" altLang="en-US" sz="2000" b="1" dirty="0">
              <a:latin typeface="宋体" panose="02010600030101010101" pitchFamily="2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标准公差因子是以生产实践为基础，通过专门试验和大量统计数据分析，找出孔轴加工和测量误差随公称尺寸变化规律来确定的。公差 </a:t>
            </a:r>
            <a:r>
              <a:rPr kumimoji="1" lang="en-US" altLang="zh-CN" sz="2800" b="1" i="1" dirty="0">
                <a:latin typeface="宋体" panose="02010600030101010101" pitchFamily="2" charset="-122"/>
              </a:rPr>
              <a:t>T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则可表达为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1" y="3134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279" y="3134797"/>
            <a:ext cx="2009093" cy="768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453" y="6083186"/>
            <a:ext cx="1912712" cy="622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775494" y="989607"/>
            <a:ext cx="8153400" cy="3886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公差单位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标准公差因子</a:t>
            </a:r>
            <a:endParaRPr kumimoji="1"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）基本尺寸</a:t>
            </a:r>
            <a:r>
              <a:rPr kumimoji="1" lang="zh-CN" altLang="en-US" sz="2800" b="1" dirty="0"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kumimoji="1" lang="en-US" altLang="zh-CN" sz="2800" b="1" dirty="0"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kumimoji="1" lang="zh-CN" altLang="en-US" sz="2800" b="1" dirty="0">
                <a:latin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IT5</a:t>
            </a:r>
            <a:r>
              <a:rPr kumimoji="1" lang="zh-CN" altLang="en-US" sz="2800" b="1" dirty="0">
                <a:solidFill>
                  <a:srgbClr val="C00000"/>
                </a:solidFill>
              </a:rPr>
              <a:t>～</a:t>
            </a:r>
            <a:r>
              <a:rPr kumimoji="1"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IT18     </a:t>
            </a:r>
            <a:endParaRPr kumimoji="1" lang="en-US" altLang="zh-CN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43408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789149" y="2813933"/>
          <a:ext cx="6613702" cy="6901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81" name="公式" r:id="rId1" imgW="1450340" imgH="153035" progId="Equation.3">
                  <p:embed/>
                </p:oleObj>
              </mc:Choice>
              <mc:Fallback>
                <p:oleObj name="公式" r:id="rId1" imgW="1450340" imgH="153035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9149" y="2813933"/>
                        <a:ext cx="6613702" cy="690196"/>
                      </a:xfrm>
                      <a:prstGeom prst="rect">
                        <a:avLst/>
                      </a:prstGeom>
                      <a:solidFill>
                        <a:srgbClr val="00206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1" y="3134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836830" y="4462804"/>
            <a:ext cx="4412687" cy="112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8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反映加工误差的影响，</a:t>
            </a:r>
            <a:r>
              <a:rPr kumimoji="1" lang="zh-CN" altLang="en-US" sz="2800" b="1" kern="0" dirty="0">
                <a:solidFill>
                  <a:srgbClr val="0070C0"/>
                </a:solidFill>
                <a:latin typeface="宋体" panose="02010600030101010101" pitchFamily="2" charset="-122"/>
              </a:rPr>
              <a:t>加工的极限误差与直径的关系符合立方抛物线关系</a:t>
            </a:r>
            <a:endParaRPr kumimoji="1" lang="en-US" altLang="zh-CN" sz="2800" b="1" kern="0" dirty="0">
              <a:solidFill>
                <a:srgbClr val="0070C0"/>
              </a:solidFill>
              <a:latin typeface="宋体" panose="02010600030101010101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111264" y="4467837"/>
            <a:ext cx="5710622" cy="11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eaLnBrk="1" hangingPunct="1">
              <a:lnSpc>
                <a:spcPct val="150000"/>
              </a:lnSpc>
              <a:buFontTx/>
              <a:buNone/>
            </a:pPr>
            <a:r>
              <a:rPr kumimoji="1" lang="zh-CN" altLang="zh-CN" sz="2800" b="1" kern="0" dirty="0">
                <a:solidFill>
                  <a:srgbClr val="0070C0"/>
                </a:solidFill>
                <a:latin typeface="宋体" panose="02010600030101010101" pitchFamily="2" charset="-122"/>
              </a:rPr>
              <a:t>当直径较大时，测量误差的影响增大</a:t>
            </a:r>
            <a:r>
              <a:rPr kumimoji="1" lang="zh-CN" altLang="en-US" sz="2800" b="1" kern="0" dirty="0">
                <a:solidFill>
                  <a:srgbClr val="0070C0"/>
                </a:solidFill>
                <a:latin typeface="宋体" panose="02010600030101010101" pitchFamily="2" charset="-122"/>
              </a:rPr>
              <a:t>，</a:t>
            </a:r>
            <a:r>
              <a:rPr kumimoji="1" lang="zh-CN" altLang="en-US" sz="28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补偿偏离标准温度和量具变形引起的测量误差，为线性关系</a:t>
            </a:r>
            <a:endParaRPr kumimoji="1" lang="en-US" altLang="zh-CN" sz="2800" b="1" kern="0" dirty="0">
              <a:latin typeface="宋体" panose="02010600030101010101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3657600" y="3739110"/>
            <a:ext cx="983702" cy="6042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3911041">
            <a:off x="5943357" y="3829824"/>
            <a:ext cx="983702" cy="6042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3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52305" y="1050925"/>
            <a:ext cx="8153400" cy="38862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3.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公差单位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: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标准公差因子</a:t>
            </a:r>
            <a:endParaRPr kumimoji="1"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）基本尺寸</a:t>
            </a:r>
            <a:r>
              <a:rPr kumimoji="1" lang="en-US" altLang="zh-CN" sz="2800" b="1" dirty="0">
                <a:latin typeface="宋体" panose="02010600030101010101" pitchFamily="2" charset="-122"/>
                <a:cs typeface="Arial" panose="020B0604020202020204" pitchFamily="34" charset="0"/>
              </a:rPr>
              <a:t>&gt;500mm-3150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   </a:t>
            </a:r>
            <a:endParaRPr kumimoji="1" lang="en-US" altLang="zh-CN" sz="2800" b="1" dirty="0">
              <a:latin typeface="宋体" panose="02010600030101010101" pitchFamily="2" charset="-122"/>
            </a:endParaRPr>
          </a:p>
        </p:txBody>
      </p:sp>
      <p:graphicFrame>
        <p:nvGraphicFramePr>
          <p:cNvPr id="443408" name="Object 1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805114" y="2986088"/>
          <a:ext cx="6613525" cy="665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4" name="公式" r:id="rId1" imgW="54559200" imgH="5486400" progId="Equation.3">
                  <p:embed/>
                </p:oleObj>
              </mc:Choice>
              <mc:Fallback>
                <p:oleObj name="公式" r:id="rId1" imgW="54559200" imgH="54864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4" y="2986088"/>
                        <a:ext cx="6613525" cy="665162"/>
                      </a:xfrm>
                      <a:prstGeom prst="rect">
                        <a:avLst/>
                      </a:prstGeom>
                      <a:solidFill>
                        <a:srgbClr val="CCCC00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1524001" y="3134797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7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52305" y="4467837"/>
            <a:ext cx="5314868" cy="230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800" b="1" kern="0" dirty="0">
                <a:solidFill>
                  <a:srgbClr val="0070C0"/>
                </a:solidFill>
                <a:latin typeface="宋体" panose="02010600030101010101" pitchFamily="2" charset="-122"/>
              </a:rPr>
              <a:t>大尺寸，测量误差特别是温度造成测量误差的影响很突出</a:t>
            </a:r>
            <a:r>
              <a:rPr kumimoji="1" lang="zh-CN" altLang="en-US" sz="28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，反映测量误差，为线性关系</a:t>
            </a:r>
            <a:endParaRPr kumimoji="1" lang="en-US" altLang="zh-CN" sz="2800" b="1" kern="0" dirty="0">
              <a:latin typeface="宋体" panose="02010600030101010101" pitchFamily="2" charset="-122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6111264" y="4467837"/>
            <a:ext cx="4782297" cy="112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8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为尺寸衔接关系常数</a:t>
            </a:r>
            <a:endParaRPr kumimoji="1" lang="en-US" altLang="zh-CN" sz="2800" b="1" kern="0" dirty="0">
              <a:latin typeface="宋体" panose="02010600030101010101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 rot="16200000">
            <a:off x="3657600" y="3739110"/>
            <a:ext cx="983702" cy="6042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 rot="13911041">
            <a:off x="5943357" y="3829824"/>
            <a:ext cx="983702" cy="60429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2795" y="914901"/>
            <a:ext cx="11349419" cy="5231800"/>
          </a:xfrm>
        </p:spPr>
        <p:txBody>
          <a:bodyPr>
            <a:normAutofit fontScale="77500" lnSpcReduction="20000"/>
          </a:bodyPr>
          <a:lstStyle/>
          <a:p>
            <a:pPr eaLnBrk="1" hangingPunct="1">
              <a:lnSpc>
                <a:spcPct val="170000"/>
              </a:lnSpc>
              <a:buFontTx/>
              <a:buNone/>
            </a:pPr>
            <a:r>
              <a:rPr kumimoji="1"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4.</a:t>
            </a:r>
            <a:r>
              <a:rPr kumimoji="1"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尺寸分段</a:t>
            </a:r>
            <a:endParaRPr kumimoji="1" lang="en-US" altLang="zh-CN" sz="36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endParaRPr kumimoji="1" lang="zh-CN" altLang="en-US" sz="100" b="1" dirty="0">
              <a:latin typeface="宋体" panose="02010600030101010101" pitchFamily="2" charset="-122"/>
            </a:endParaRPr>
          </a:p>
          <a:p>
            <a:pPr marL="0" indent="457200">
              <a:lnSpc>
                <a:spcPct val="170000"/>
              </a:lnSpc>
              <a:buNone/>
            </a:pPr>
            <a:r>
              <a:rPr kumimoji="1" lang="zh-CN" altLang="en-US" sz="3100" b="1" dirty="0">
                <a:latin typeface="宋体" panose="02010600030101010101" pitchFamily="2" charset="-122"/>
              </a:rPr>
              <a:t> 在实际生产中，基本尺寸很多，会形成一个庞大的公差数值表，反而给生产带来许多困难。实际上，公差等级相同而基本尺寸相近的公差数值差别并不大。</a:t>
            </a:r>
            <a:endParaRPr kumimoji="1" lang="en-US" altLang="zh-CN" sz="3100" b="1" dirty="0">
              <a:latin typeface="宋体" panose="02010600030101010101" pitchFamily="2" charset="-122"/>
            </a:endParaRPr>
          </a:p>
          <a:p>
            <a:pPr>
              <a:lnSpc>
                <a:spcPct val="170000"/>
              </a:lnSpc>
              <a:buNone/>
            </a:pPr>
            <a:r>
              <a:rPr kumimoji="1" lang="zh-CN" altLang="en-US" sz="3100" b="1" dirty="0">
                <a:latin typeface="宋体" panose="02010600030101010101" pitchFamily="2" charset="-122"/>
              </a:rPr>
              <a:t>    如基本尺寸为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80mm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和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90mm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的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IT6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级公差计算值分别为：</a:t>
            </a:r>
            <a:endParaRPr kumimoji="1" lang="zh-CN" altLang="en-US" sz="3100" b="1" dirty="0">
              <a:latin typeface="宋体" panose="02010600030101010101" pitchFamily="2" charset="-122"/>
            </a:endParaRPr>
          </a:p>
          <a:p>
            <a:pPr marL="720090" indent="457200">
              <a:lnSpc>
                <a:spcPct val="170000"/>
              </a:lnSpc>
              <a:buNone/>
            </a:pPr>
            <a:r>
              <a:rPr kumimoji="1" lang="en-US" altLang="zh-CN" sz="3100" b="1" dirty="0">
                <a:latin typeface="宋体" panose="02010600030101010101" pitchFamily="2" charset="-122"/>
              </a:rPr>
              <a:t>φ80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： 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IT6=10i =10 ×(0.45 × D 1/3 +0.001D) =20.19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（ </a:t>
            </a:r>
            <a:r>
              <a:rPr kumimoji="1" lang="en-US" altLang="zh-CN" sz="3100" b="1" dirty="0" err="1">
                <a:latin typeface="宋体" panose="02010600030101010101" pitchFamily="2" charset="-122"/>
              </a:rPr>
              <a:t>μm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）</a:t>
            </a:r>
            <a:endParaRPr kumimoji="1" lang="zh-CN" altLang="en-US" sz="3100" b="1" dirty="0">
              <a:latin typeface="宋体" panose="02010600030101010101" pitchFamily="2" charset="-122"/>
            </a:endParaRPr>
          </a:p>
          <a:p>
            <a:pPr marL="720090" indent="457200">
              <a:lnSpc>
                <a:spcPct val="170000"/>
              </a:lnSpc>
              <a:buNone/>
            </a:pPr>
            <a:r>
              <a:rPr kumimoji="1" lang="en-US" altLang="zh-CN" sz="3100" b="1" dirty="0">
                <a:latin typeface="宋体" panose="02010600030101010101" pitchFamily="2" charset="-122"/>
              </a:rPr>
              <a:t>φ90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： 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IT6=10i =10 ×(0.45 × D 1/3 +0.001D) =21.07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（ </a:t>
            </a:r>
            <a:r>
              <a:rPr kumimoji="1" lang="en-US" altLang="zh-CN" sz="3100" b="1" dirty="0" err="1">
                <a:latin typeface="宋体" panose="02010600030101010101" pitchFamily="2" charset="-122"/>
              </a:rPr>
              <a:t>μm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）</a:t>
            </a:r>
            <a:endParaRPr kumimoji="1" lang="zh-CN" altLang="en-US" sz="3100" b="1" dirty="0">
              <a:latin typeface="宋体" panose="02010600030101010101" pitchFamily="2" charset="-122"/>
            </a:endParaRPr>
          </a:p>
          <a:p>
            <a:pPr>
              <a:lnSpc>
                <a:spcPct val="170000"/>
              </a:lnSpc>
              <a:buNone/>
            </a:pPr>
            <a:r>
              <a:rPr kumimoji="1" lang="zh-CN" altLang="en-US" sz="3100" b="1" dirty="0">
                <a:latin typeface="宋体" panose="02010600030101010101" pitchFamily="2" charset="-122"/>
              </a:rPr>
              <a:t>         两值仅差</a:t>
            </a:r>
            <a:r>
              <a:rPr kumimoji="1" lang="en-US" altLang="zh-CN" sz="3100" b="1" dirty="0">
                <a:latin typeface="宋体" panose="02010600030101010101" pitchFamily="2" charset="-122"/>
              </a:rPr>
              <a:t>0.88 </a:t>
            </a:r>
            <a:r>
              <a:rPr kumimoji="1" lang="en-US" altLang="zh-CN" sz="3100" b="1" dirty="0" err="1">
                <a:latin typeface="宋体" panose="02010600030101010101" pitchFamily="2" charset="-122"/>
              </a:rPr>
              <a:t>μm</a:t>
            </a:r>
            <a:endParaRPr kumimoji="1" lang="en-US" altLang="zh-CN" sz="3100" b="1" dirty="0">
              <a:latin typeface="宋体" panose="02010600030101010101" pitchFamily="2" charset="-122"/>
            </a:endParaRPr>
          </a:p>
          <a:p>
            <a:pPr>
              <a:lnSpc>
                <a:spcPct val="170000"/>
              </a:lnSpc>
              <a:buNone/>
            </a:pPr>
            <a:r>
              <a:rPr kumimoji="1" lang="zh-CN" altLang="en-US" sz="3100" b="1" dirty="0">
                <a:latin typeface="宋体" panose="02010600030101010101" pitchFamily="2" charset="-122"/>
              </a:rPr>
              <a:t>     因此，</a:t>
            </a:r>
            <a:r>
              <a:rPr kumimoji="1" lang="zh-CN" altLang="en-US" sz="3100" b="1" dirty="0">
                <a:solidFill>
                  <a:srgbClr val="FF0000"/>
                </a:solidFill>
                <a:latin typeface="宋体" panose="02010600030101010101" pitchFamily="2" charset="-122"/>
              </a:rPr>
              <a:t>为了简化标准公差数值表格，国标采用了尺寸分段的方法。</a:t>
            </a:r>
            <a:endParaRPr kumimoji="1" lang="zh-CN" altLang="en-US" sz="31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21290" y="1219701"/>
            <a:ext cx="11349419" cy="5231800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70000"/>
              </a:lnSpc>
              <a:buFontTx/>
              <a:buNone/>
            </a:pPr>
            <a:r>
              <a:rPr kumimoji="1" lang="en-US" altLang="zh-CN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3100" b="1" dirty="0">
                <a:latin typeface="宋体" panose="02010600030101010101" pitchFamily="2" charset="-122"/>
              </a:rPr>
              <a:t>     </a:t>
            </a:r>
            <a:r>
              <a:rPr kumimoji="1" lang="zh-CN" altLang="en-US" sz="2600" b="1" dirty="0">
                <a:latin typeface="宋体" panose="02010600030101010101" pitchFamily="2" charset="-122"/>
              </a:rPr>
              <a:t>为了减少标准公差的数目，</a:t>
            </a:r>
            <a:r>
              <a:rPr kumimoji="1" lang="zh-CN" altLang="en-US" sz="2600" b="1" dirty="0">
                <a:solidFill>
                  <a:srgbClr val="FF0000"/>
                </a:solidFill>
                <a:latin typeface="宋体" panose="02010600030101010101" pitchFamily="2" charset="-122"/>
              </a:rPr>
              <a:t>国标对公称尺寸进行了分段</a:t>
            </a:r>
            <a:r>
              <a:rPr kumimoji="1" lang="zh-CN" altLang="en-US" sz="2600" b="1" dirty="0">
                <a:latin typeface="宋体" panose="02010600030101010101" pitchFamily="2" charset="-122"/>
              </a:rPr>
              <a:t>。在标准公差和基本偏差的计算公式中，公称尺寸一律以所属尺寸段的几何平均值来计算</a:t>
            </a:r>
            <a:br>
              <a:rPr kumimoji="1" lang="zh-CN" altLang="en-US" sz="2600" b="1" dirty="0">
                <a:latin typeface="宋体" panose="02010600030101010101" pitchFamily="2" charset="-122"/>
              </a:rPr>
            </a:br>
            <a:r>
              <a:rPr kumimoji="1" lang="zh-CN" altLang="en-US" sz="2600" b="1" dirty="0">
                <a:latin typeface="宋体" panose="02010600030101010101" pitchFamily="2" charset="-122"/>
              </a:rPr>
              <a:t>     首尾两项的几何平均值：</a:t>
            </a:r>
            <a:endParaRPr kumimoji="1" lang="zh-CN" altLang="en-US" sz="26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标准公差值 </a:t>
            </a:r>
            <a:r>
              <a:rPr lang="en-US" altLang="zh-CN" sz="2400" b="1" dirty="0">
                <a:latin typeface="宋体" panose="02010600030101010101" pitchFamily="2" charset="-122"/>
              </a:rPr>
              <a:t>IT </a:t>
            </a:r>
            <a:r>
              <a:rPr lang="zh-CN" altLang="en-US" sz="2400" b="1" dirty="0">
                <a:latin typeface="宋体" panose="02010600030101010101" pitchFamily="2" charset="-122"/>
              </a:rPr>
              <a:t>求解步骤：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sym typeface="Wingdings" panose="05000000000000000000" pitchFamily="2" charset="2"/>
              </a:rPr>
              <a:t>     （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）尺寸分段求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几何平均值；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）计算公差单位 </a:t>
            </a:r>
            <a:r>
              <a:rPr lang="en-US" altLang="zh-CN" sz="2400" b="1" i="1" dirty="0" err="1">
                <a:latin typeface="宋体" panose="02010600030101010101" pitchFamily="2" charset="-122"/>
              </a:rPr>
              <a:t>i</a:t>
            </a:r>
            <a:r>
              <a:rPr lang="zh-CN" altLang="en-US" sz="2400" b="1" dirty="0">
                <a:latin typeface="宋体" panose="02010600030101010101" pitchFamily="2" charset="-122"/>
              </a:rPr>
              <a:t>；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（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）计算标准公差值</a:t>
            </a:r>
            <a:r>
              <a:rPr lang="en-US" altLang="zh-CN" sz="2400" b="1" dirty="0">
                <a:latin typeface="宋体" panose="02010600030101010101" pitchFamily="2" charset="-122"/>
              </a:rPr>
              <a:t>IT </a:t>
            </a:r>
            <a:r>
              <a:rPr lang="zh-CN" altLang="en-US" sz="2400" b="1" dirty="0">
                <a:latin typeface="宋体" panose="02010600030101010101" pitchFamily="2" charset="-122"/>
              </a:rPr>
              <a:t>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4340" name="Rectangle 4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46469" name="Object 5"/>
          <p:cNvGraphicFramePr>
            <a:graphicFrameLocks noChangeAspect="1"/>
          </p:cNvGraphicFramePr>
          <p:nvPr/>
        </p:nvGraphicFramePr>
        <p:xfrm>
          <a:off x="4712937" y="3174597"/>
          <a:ext cx="3222674" cy="1038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" name="公式" r:id="rId1" imgW="18288000" imgH="6400800" progId="Equation.3">
                  <p:embed/>
                </p:oleObj>
              </mc:Choice>
              <mc:Fallback>
                <p:oleObj name="公式" r:id="rId1" imgW="18288000" imgH="6400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2937" y="3174597"/>
                        <a:ext cx="3222674" cy="1038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3" name="Rectangle 3"/>
          <p:cNvSpPr>
            <a:spLocks noChangeArrowheads="1"/>
          </p:cNvSpPr>
          <p:nvPr/>
        </p:nvSpPr>
        <p:spPr bwMode="auto">
          <a:xfrm>
            <a:off x="1007901" y="3321398"/>
            <a:ext cx="3762858" cy="768350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公差带位置</a:t>
            </a:r>
            <a:endParaRPr lang="zh-CN" altLang="en-US" sz="40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86085" name="Rectangle 5"/>
          <p:cNvSpPr>
            <a:spLocks noChangeArrowheads="1"/>
          </p:cNvSpPr>
          <p:nvPr/>
        </p:nvSpPr>
        <p:spPr bwMode="auto">
          <a:xfrm>
            <a:off x="6089881" y="2045730"/>
            <a:ext cx="3416320" cy="646331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孔基本偏差系列</a:t>
            </a:r>
            <a:endParaRPr lang="zh-CN" altLang="en-US" sz="36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86086" name="Rectangle 6"/>
          <p:cNvSpPr>
            <a:spLocks noChangeArrowheads="1"/>
          </p:cNvSpPr>
          <p:nvPr/>
        </p:nvSpPr>
        <p:spPr bwMode="auto">
          <a:xfrm>
            <a:off x="6297049" y="4820385"/>
            <a:ext cx="3416320" cy="646331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轴基本偏差系列</a:t>
            </a:r>
            <a:endParaRPr lang="zh-CN" altLang="en-US" sz="36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86089" name="AutoShape 9"/>
          <p:cNvSpPr>
            <a:spLocks noChangeArrowheads="1"/>
          </p:cNvSpPr>
          <p:nvPr/>
        </p:nvSpPr>
        <p:spPr bwMode="auto">
          <a:xfrm rot="1987929">
            <a:off x="4867508" y="4240696"/>
            <a:ext cx="1223962" cy="438150"/>
          </a:xfrm>
          <a:prstGeom prst="rightArrow">
            <a:avLst>
              <a:gd name="adj1" fmla="val 50000"/>
              <a:gd name="adj2" fmla="val 698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86090" name="AutoShape 10"/>
          <p:cNvSpPr>
            <a:spLocks noChangeArrowheads="1"/>
          </p:cNvSpPr>
          <p:nvPr/>
        </p:nvSpPr>
        <p:spPr bwMode="auto">
          <a:xfrm rot="-1360609">
            <a:off x="4785992" y="2864074"/>
            <a:ext cx="1192213" cy="390525"/>
          </a:xfrm>
          <a:prstGeom prst="rightArrow">
            <a:avLst>
              <a:gd name="adj1" fmla="val 50000"/>
              <a:gd name="adj2" fmla="val 76321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6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6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6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86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86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86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860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860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085" grpId="0" animBg="1"/>
      <p:bldP spid="6860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240174" y="1788059"/>
            <a:ext cx="12179461" cy="2553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20000"/>
              </a:lnSpc>
              <a:buAutoNum type="arabicPeriod"/>
            </a:pP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基本偏差的定义</a:t>
            </a:r>
            <a:endParaRPr kumimoji="1" lang="en-US" altLang="zh-CN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20000"/>
              </a:lnSpc>
              <a:buAutoNum type="arabicPeriod"/>
            </a:pPr>
            <a:endParaRPr kumimoji="1" lang="zh-CN" altLang="en-US" sz="11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800" dirty="0">
                <a:latin typeface="宋体" panose="02010600030101010101" pitchFamily="2" charset="-122"/>
              </a:rPr>
              <a:t>  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确定孔、轴公差带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相对于零线位置的那个极限偏差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（上偏差或下偏差）。</a:t>
            </a:r>
            <a:r>
              <a:rPr kumimoji="1"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</a:rPr>
              <a:t>除</a:t>
            </a:r>
            <a:r>
              <a:rPr kumimoji="1" lang="en-US" altLang="zh-CN" sz="2800" b="1" dirty="0">
                <a:solidFill>
                  <a:srgbClr val="0070C0"/>
                </a:solidFill>
                <a:latin typeface="宋体" panose="02010600030101010101" pitchFamily="2" charset="-122"/>
              </a:rPr>
              <a:t>JS</a:t>
            </a:r>
            <a:r>
              <a:rPr kumimoji="1"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</a:rPr>
              <a:t>和</a:t>
            </a:r>
            <a:r>
              <a:rPr kumimoji="1" lang="en-US" altLang="zh-CN" sz="2800" b="1" dirty="0" err="1">
                <a:solidFill>
                  <a:srgbClr val="0070C0"/>
                </a:solidFill>
                <a:latin typeface="宋体" panose="02010600030101010101" pitchFamily="2" charset="-122"/>
              </a:rPr>
              <a:t>js</a:t>
            </a:r>
            <a:r>
              <a:rPr kumimoji="1" lang="zh-CN" altLang="en-US" sz="2800" b="1" dirty="0">
                <a:solidFill>
                  <a:srgbClr val="0070C0"/>
                </a:solidFill>
                <a:latin typeface="宋体" panose="02010600030101010101" pitchFamily="2" charset="-122"/>
              </a:rPr>
              <a:t>外，均指靠近零线的偏差。</a:t>
            </a:r>
            <a:endParaRPr kumimoji="1" lang="en-US" altLang="zh-CN" sz="2800" b="1" dirty="0">
              <a:solidFill>
                <a:srgbClr val="0070C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38918" name="Text Box 8"/>
          <p:cNvSpPr txBox="1">
            <a:spLocks noChangeArrowheads="1"/>
          </p:cNvSpPr>
          <p:nvPr/>
        </p:nvSpPr>
        <p:spPr bwMode="auto">
          <a:xfrm>
            <a:off x="147979" y="1069979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800" dirty="0">
                <a:ea typeface="黑体" panose="02010609060101010101" pitchFamily="49" charset="-122"/>
              </a:rPr>
              <a:t> </a:t>
            </a:r>
            <a:r>
              <a:rPr lang="zh-CN" altLang="en-US" sz="2800" dirty="0">
                <a:ea typeface="黑体" panose="02010609060101010101" pitchFamily="49" charset="-122"/>
              </a:rPr>
              <a:t>孔、轴基本偏差系列（公差带位置的标准化）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pic>
        <p:nvPicPr>
          <p:cNvPr id="5" name="Picture 15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72321"/>
            <a:ext cx="3570581" cy="293613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 flipH="1">
            <a:off x="8442923" y="4615172"/>
            <a:ext cx="2575560" cy="13243"/>
          </a:xfrm>
          <a:prstGeom prst="straightConnector1">
            <a:avLst/>
          </a:prstGeom>
          <a:ln w="349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 flipV="1">
            <a:off x="8516913" y="5647327"/>
            <a:ext cx="2501570" cy="36586"/>
          </a:xfrm>
          <a:prstGeom prst="straightConnector1">
            <a:avLst/>
          </a:prstGeom>
          <a:ln w="34925">
            <a:solidFill>
              <a:srgbClr val="FF0000"/>
            </a:solidFill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559692" y="2441432"/>
            <a:ext cx="6294699" cy="1219200"/>
          </a:xfrm>
        </p:spPr>
        <p:txBody>
          <a:bodyPr/>
          <a:lstStyle/>
          <a:p>
            <a:r>
              <a:rPr lang="en-US" altLang="zh-CN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二、极限与配合</a:t>
            </a:r>
            <a:endParaRPr lang="zh-CN" altLang="en-US" sz="54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1" name="Rectangle 3"/>
          <p:cNvSpPr>
            <a:spLocks noChangeArrowheads="1"/>
          </p:cNvSpPr>
          <p:nvPr/>
        </p:nvSpPr>
        <p:spPr bwMode="auto">
          <a:xfrm>
            <a:off x="609117" y="1274639"/>
            <a:ext cx="10953991" cy="44171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20000"/>
              </a:lnSpc>
            </a:pPr>
            <a:r>
              <a:rPr kumimoji="1" lang="en-US" altLang="zh-CN" sz="3200" b="1" dirty="0">
                <a:solidFill>
                  <a:srgbClr val="FF0000"/>
                </a:solidFill>
                <a:latin typeface="宋体" panose="02010600030101010101" pitchFamily="2" charset="-122"/>
              </a:rPr>
              <a:t>2. </a:t>
            </a:r>
            <a:r>
              <a:rPr kumimoji="1" lang="zh-CN" altLang="en-US" sz="3200" b="1" dirty="0">
                <a:solidFill>
                  <a:srgbClr val="FF0000"/>
                </a:solidFill>
                <a:latin typeface="宋体" panose="02010600030101010101" pitchFamily="2" charset="-122"/>
              </a:rPr>
              <a:t>基本偏差的代号</a:t>
            </a:r>
            <a:endParaRPr kumimoji="1" lang="zh-CN" altLang="en-US" sz="32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 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用英文字母表示。大写表示孔，小写表示轴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。在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26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个字母中除去易与其它混淆的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L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O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Q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W(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i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l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o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q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 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w)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，再加上七个用两个字母表示的代号（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CD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EF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FG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JS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ZA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ZB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ZC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和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cd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 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ef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fg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js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za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zb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zc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），共有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28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个代号，即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孔和轴各有</a:t>
            </a: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28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个基本偏差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。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9" name="Rectangle 3"/>
          <p:cNvSpPr>
            <a:spLocks noChangeArrowheads="1"/>
          </p:cNvSpPr>
          <p:nvPr/>
        </p:nvSpPr>
        <p:spPr bwMode="auto">
          <a:xfrm>
            <a:off x="244659" y="1015491"/>
            <a:ext cx="11702681" cy="1376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孔基本偏差</a:t>
            </a:r>
            <a:r>
              <a:rPr lang="zh-CN" altLang="en-US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A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～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H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的基本偏差为下偏差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EI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，其绝对值依次减小，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J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～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ZC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的基本偏差为上偏差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ES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，其绝对值依次增大，</a:t>
            </a:r>
            <a:r>
              <a:rPr kumimoji="1"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JS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公差带关于零线对称分布。 </a:t>
            </a:r>
            <a:endParaRPr kumimoji="1"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3" y="2679614"/>
            <a:ext cx="7707992" cy="3512329"/>
          </a:xfrm>
          <a:prstGeom prst="rect">
            <a:avLst/>
          </a:prstGeom>
        </p:spPr>
      </p:pic>
      <p:pic>
        <p:nvPicPr>
          <p:cNvPr id="6" name="Picture 15" descr="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978" y="3429000"/>
            <a:ext cx="3015184" cy="247942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下箭头 6"/>
          <p:cNvSpPr/>
          <p:nvPr/>
        </p:nvSpPr>
        <p:spPr>
          <a:xfrm>
            <a:off x="3334859" y="3714471"/>
            <a:ext cx="274320" cy="75213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775494" y="6332215"/>
            <a:ext cx="80645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为基准孔，基本偏差为下偏差，数值为零；</a:t>
            </a:r>
            <a:endParaRPr kumimoji="1" lang="en-US" altLang="zh-CN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495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9" name="Rectangle 3"/>
          <p:cNvSpPr>
            <a:spLocks noChangeArrowheads="1"/>
          </p:cNvSpPr>
          <p:nvPr/>
        </p:nvSpPr>
        <p:spPr bwMode="auto">
          <a:xfrm>
            <a:off x="575774" y="1051304"/>
            <a:ext cx="11137806" cy="1648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2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轴基本偏差：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a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～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h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的基本偏差为上偏差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es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，其绝对值依次减小，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j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～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zc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的基本偏差为下偏差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ei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，其绝对值依次增大，</a:t>
            </a:r>
            <a:r>
              <a:rPr kumimoji="1" lang="en-US" altLang="zh-CN" sz="2800" b="1" dirty="0" err="1">
                <a:latin typeface="宋体" panose="02010600030101010101" pitchFamily="2" charset="-122"/>
              </a:rPr>
              <a:t>js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公差带关于零线对称分布。</a:t>
            </a:r>
            <a:endParaRPr kumimoji="1" lang="zh-CN" altLang="en-US" sz="2800" b="1" dirty="0">
              <a:latin typeface="宋体" panose="02010600030101010101" pitchFamily="2" charset="-122"/>
            </a:endParaRPr>
          </a:p>
        </p:txBody>
      </p:sp>
      <p:sp>
        <p:nvSpPr>
          <p:cNvPr id="449540" name="Rectangle 4"/>
          <p:cNvSpPr>
            <a:spLocks noChangeArrowheads="1"/>
          </p:cNvSpPr>
          <p:nvPr/>
        </p:nvSpPr>
        <p:spPr bwMode="auto">
          <a:xfrm>
            <a:off x="775494" y="6270604"/>
            <a:ext cx="8064500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为基准轴，基本偏差为上偏差，数值为零。</a:t>
            </a:r>
            <a:endParaRPr kumimoji="1"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05" y="2742730"/>
            <a:ext cx="7890861" cy="3485129"/>
          </a:xfrm>
          <a:prstGeom prst="rect">
            <a:avLst/>
          </a:prstGeom>
        </p:spPr>
      </p:pic>
      <p:pic>
        <p:nvPicPr>
          <p:cNvPr id="7" name="Picture 15" descr="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994" y="3366202"/>
            <a:ext cx="2967843" cy="244049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下箭头 1"/>
          <p:cNvSpPr/>
          <p:nvPr/>
        </p:nvSpPr>
        <p:spPr>
          <a:xfrm>
            <a:off x="3700028" y="3052933"/>
            <a:ext cx="274320" cy="75213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9343" y="2676639"/>
            <a:ext cx="10972800" cy="1143000"/>
          </a:xfrm>
        </p:spPr>
        <p:txBody>
          <a:bodyPr/>
          <a:lstStyle/>
          <a:p>
            <a:r>
              <a:rPr lang="zh-CN" altLang="en-US" dirty="0"/>
              <a:t>孔、轴基本偏差的对应关系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328839" y="923303"/>
            <a:ext cx="8559800" cy="32115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）最小间隙：</a:t>
            </a:r>
            <a:r>
              <a:rPr lang="en-US" altLang="zh-CN" sz="2800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u="sng" dirty="0">
                <a:solidFill>
                  <a:schemeClr val="hlink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–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EI - es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）配合公差（间隙公差）：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b="1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–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31748" name="Picture 15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07" y="4004187"/>
            <a:ext cx="3164114" cy="260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 descr="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69" y="3352802"/>
            <a:ext cx="3513331" cy="350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13" descr="03-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339" y="3923588"/>
            <a:ext cx="5943804" cy="293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98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261257" y="929142"/>
            <a:ext cx="8748713" cy="34274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523875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 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）最小过盈：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︱=︱ES- 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）配合公差（过盈公差）：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Ymax-Ymin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7" name="Picture 3" descr="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69" y="3352802"/>
            <a:ext cx="3513331" cy="350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0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r="1968"/>
          <a:stretch>
            <a:fillRect/>
          </a:stretch>
        </p:blipFill>
        <p:spPr bwMode="auto">
          <a:xfrm>
            <a:off x="152062" y="4136573"/>
            <a:ext cx="8250888" cy="2285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6583" name="Rectangle 7"/>
          <p:cNvSpPr>
            <a:spLocks noChangeArrowheads="1"/>
          </p:cNvSpPr>
          <p:nvPr/>
        </p:nvSpPr>
        <p:spPr bwMode="auto">
          <a:xfrm>
            <a:off x="-326572" y="757555"/>
            <a:ext cx="904716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indent="523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过渡配合关系式：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）配合公差（过渡公差）：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Xmax+Ymax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pic>
        <p:nvPicPr>
          <p:cNvPr id="8" name="Picture 3" descr="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669" y="3352802"/>
            <a:ext cx="3513331" cy="3505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第三节  基本偏差系列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484640" y="1217387"/>
            <a:ext cx="12926559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通过公差带图，我们能清楚地看到孔、轴公差带之间的关系。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根据其公带位置不同，可分为三种类型：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1569641" y="4163788"/>
            <a:ext cx="10382871" cy="61912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1226743" y="3935188"/>
            <a:ext cx="377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0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188642" y="3554188"/>
            <a:ext cx="442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+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4" name="Line 8"/>
          <p:cNvSpPr>
            <a:spLocks noChangeShapeType="1"/>
          </p:cNvSpPr>
          <p:nvPr/>
        </p:nvSpPr>
        <p:spPr bwMode="auto">
          <a:xfrm flipV="1">
            <a:off x="2141142" y="4163788"/>
            <a:ext cx="0" cy="1752600"/>
          </a:xfrm>
          <a:prstGeom prst="line">
            <a:avLst/>
          </a:prstGeom>
          <a:noFill/>
          <a:ln w="9525">
            <a:solidFill>
              <a:srgbClr val="C0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5" name="Rectangle 9"/>
          <p:cNvSpPr>
            <a:spLocks noChangeArrowheads="1"/>
          </p:cNvSpPr>
          <p:nvPr/>
        </p:nvSpPr>
        <p:spPr bwMode="auto">
          <a:xfrm rot="16200000">
            <a:off x="1166417" y="4709888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ahoma" panose="020B0604030504040204" pitchFamily="34" charset="0"/>
              </a:rPr>
              <a:t>公称尺寸</a:t>
            </a: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2536" name="Rectangle 10"/>
          <p:cNvSpPr>
            <a:spLocks noChangeArrowheads="1"/>
          </p:cNvSpPr>
          <p:nvPr/>
        </p:nvSpPr>
        <p:spPr bwMode="auto">
          <a:xfrm>
            <a:off x="2821502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37" name="Rectangle 11"/>
          <p:cNvSpPr>
            <a:spLocks noChangeArrowheads="1"/>
          </p:cNvSpPr>
          <p:nvPr/>
        </p:nvSpPr>
        <p:spPr bwMode="auto">
          <a:xfrm>
            <a:off x="3126302" y="45447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38" name="Line 12"/>
          <p:cNvSpPr>
            <a:spLocks noChangeShapeType="1"/>
          </p:cNvSpPr>
          <p:nvPr/>
        </p:nvSpPr>
        <p:spPr bwMode="auto">
          <a:xfrm>
            <a:off x="4606757" y="2868388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9" name="Rectangle 13"/>
          <p:cNvSpPr>
            <a:spLocks noChangeArrowheads="1"/>
          </p:cNvSpPr>
          <p:nvPr/>
        </p:nvSpPr>
        <p:spPr bwMode="auto">
          <a:xfrm>
            <a:off x="5259897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6021897" y="28683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7507686" y="2804892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2" name="Rectangle 16"/>
          <p:cNvSpPr>
            <a:spLocks noChangeArrowheads="1"/>
          </p:cNvSpPr>
          <p:nvPr/>
        </p:nvSpPr>
        <p:spPr bwMode="auto">
          <a:xfrm>
            <a:off x="7888686" y="3414492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43" name="Rectangle 17"/>
          <p:cNvSpPr>
            <a:spLocks noChangeArrowheads="1"/>
          </p:cNvSpPr>
          <p:nvPr/>
        </p:nvSpPr>
        <p:spPr bwMode="auto">
          <a:xfrm>
            <a:off x="8650686" y="3338292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22544" name="Rectangle 22"/>
          <p:cNvSpPr>
            <a:spLocks noChangeArrowheads="1"/>
          </p:cNvSpPr>
          <p:nvPr/>
        </p:nvSpPr>
        <p:spPr bwMode="auto">
          <a:xfrm>
            <a:off x="1226743" y="424157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-</a:t>
            </a:r>
            <a:endParaRPr lang="en-US" altLang="zh-CN" sz="1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0049726" y="3255738"/>
            <a:ext cx="838200" cy="76473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10887926" y="3371404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01301" y="5485038"/>
            <a:ext cx="2023405" cy="1054101"/>
            <a:chOff x="2301301" y="5485038"/>
            <a:chExt cx="2023405" cy="1054101"/>
          </a:xfrm>
        </p:grpSpPr>
        <p:sp>
          <p:nvSpPr>
            <p:cNvPr id="4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间隙配合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81958" y="5470074"/>
            <a:ext cx="2023405" cy="1054101"/>
            <a:chOff x="2301301" y="5485038"/>
            <a:chExt cx="2023405" cy="1054101"/>
          </a:xfrm>
        </p:grpSpPr>
        <p:sp>
          <p:nvSpPr>
            <p:cNvPr id="30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过盈配合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38023" y="5421995"/>
            <a:ext cx="2023405" cy="1054101"/>
            <a:chOff x="2301301" y="5485038"/>
            <a:chExt cx="2023405" cy="1054101"/>
          </a:xfrm>
        </p:grpSpPr>
        <p:sp>
          <p:nvSpPr>
            <p:cNvPr id="33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过渡配合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3" name="Rectangle 5"/>
          <p:cNvSpPr>
            <a:spLocks noChangeArrowheads="1"/>
          </p:cNvSpPr>
          <p:nvPr/>
        </p:nvSpPr>
        <p:spPr bwMode="auto">
          <a:xfrm>
            <a:off x="414339" y="1185070"/>
            <a:ext cx="37750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一）、间隙配合及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特性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4534" name="Rectangle 6"/>
          <p:cNvSpPr>
            <a:spLocks noChangeArrowheads="1"/>
          </p:cNvSpPr>
          <p:nvPr/>
        </p:nvSpPr>
        <p:spPr bwMode="auto">
          <a:xfrm>
            <a:off x="3245984" y="1816236"/>
            <a:ext cx="5905500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）孔和轴装配后有间隙；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）孔公差带在轴公差带之上；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）配合公差在间隙区合格。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34537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" y="1985169"/>
            <a:ext cx="2643187" cy="47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4063774"/>
            <a:ext cx="3840843" cy="240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58" y="4086112"/>
            <a:ext cx="4294068" cy="228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94" y="3429000"/>
            <a:ext cx="91598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541" name="Rectangle 13"/>
          <p:cNvSpPr>
            <a:spLocks noChangeArrowheads="1"/>
          </p:cNvSpPr>
          <p:nvPr/>
        </p:nvSpPr>
        <p:spPr bwMode="auto">
          <a:xfrm>
            <a:off x="6062662" y="386941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34542" name="Rectangle 14"/>
          <p:cNvSpPr>
            <a:spLocks noChangeArrowheads="1"/>
          </p:cNvSpPr>
          <p:nvPr/>
        </p:nvSpPr>
        <p:spPr bwMode="auto">
          <a:xfrm>
            <a:off x="5610225" y="5915706"/>
            <a:ext cx="8123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下</a:t>
            </a:r>
            <a:endParaRPr lang="zh-CN" altLang="en-US" sz="2400" b="1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34543" name="Rectangle 15"/>
          <p:cNvSpPr>
            <a:spLocks noChangeArrowheads="1"/>
          </p:cNvSpPr>
          <p:nvPr/>
        </p:nvSpPr>
        <p:spPr bwMode="auto">
          <a:xfrm>
            <a:off x="3910013" y="1186657"/>
            <a:ext cx="196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（动配合）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3648076" y="50800"/>
            <a:ext cx="69500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algn="r" eaLnBrk="1" hangingPunct="1">
              <a:defRPr/>
            </a:pPr>
            <a:endParaRPr lang="zh-CN" altLang="en-US" kern="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41" grpId="0"/>
      <p:bldP spid="53454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1792" y="3595688"/>
            <a:ext cx="8559800" cy="32115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）最小间隙：</a:t>
            </a:r>
            <a:r>
              <a:rPr lang="en-US" altLang="zh-CN" sz="2800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u="sng" dirty="0">
                <a:solidFill>
                  <a:schemeClr val="hlink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–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EI - es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）配合公差（间隙公差）：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b="1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31748" name="Picture 15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94" y="4205687"/>
            <a:ext cx="3164114" cy="260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157" y="1076236"/>
            <a:ext cx="1098368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间隙配合</a:t>
            </a:r>
            <a:r>
              <a:rPr lang="zh-CN" altLang="en-US" sz="2800" dirty="0">
                <a:ea typeface="方正隶书简体" panose="03000509000000000000" pitchFamily="2" charset="-122"/>
              </a:rPr>
              <a:t>主要用于孔、轴间的活动联结。间隙的作用在于贮藏润滑油，补偿温度变化引起的热变形，补偿弹性变形及制造与安装误差等。间隙的大小影响孔、轴间相对运动的活动程度。</a:t>
            </a:r>
            <a:endParaRPr lang="zh-CN" altLang="en-US" sz="28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29341" y="967885"/>
            <a:ext cx="11234059" cy="554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本章学习目的和要求：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１理解有关尺寸、公差、偏差、配合等方面的术语、定义。 　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２牢固掌握标准中的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28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个基本偏差代号以及它们的分布规律。 　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３掌握公差带的概念和公差带图的画法，并能熟练查取标准公差和基本偏差表格，正确进行有关计算 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４初步学会公差与配合的正确选用，并能正确标注在图上。 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重点内容：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掌握尺寸精度及配合的选用；孔、轴公差与配合在图样上的标注。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本章难点：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尺寸精度及配合的选用。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49086" y="154897"/>
            <a:ext cx="1959428" cy="552675"/>
          </a:xfrm>
          <a:noFill/>
          <a:ln w="9525"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89038"/>
            <a:ext cx="5040313" cy="503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二）、过盈配合</a:t>
            </a:r>
            <a:r>
              <a:rPr lang="zh-CN" altLang="en-US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及特性</a:t>
            </a:r>
            <a:endParaRPr lang="zh-CN" altLang="en-US" sz="2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52966" name="Rectangle 6"/>
          <p:cNvSpPr>
            <a:spLocks noChangeArrowheads="1"/>
          </p:cNvSpPr>
          <p:nvPr/>
        </p:nvSpPr>
        <p:spPr bwMode="auto">
          <a:xfrm>
            <a:off x="4156146" y="1623853"/>
            <a:ext cx="5688012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）孔和轴装配后有过盈；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）孔公差带在轴公差带之下；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）配合公差在过盈区合格。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1844676"/>
            <a:ext cx="3251201" cy="478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82" y="3744689"/>
            <a:ext cx="3968518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07" y="3733800"/>
            <a:ext cx="3601502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84" y="3183832"/>
            <a:ext cx="1406372" cy="105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72" name="Rectangle 12"/>
          <p:cNvSpPr>
            <a:spLocks noChangeArrowheads="1"/>
          </p:cNvSpPr>
          <p:nvPr/>
        </p:nvSpPr>
        <p:spPr bwMode="auto">
          <a:xfrm>
            <a:off x="3493181" y="1116014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（紧配合或静配合）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13" descr="03-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4" y="4500531"/>
            <a:ext cx="4201886" cy="207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98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359229" y="3453931"/>
            <a:ext cx="8748713" cy="34274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523875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 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）最小过盈：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︱=︱ES- 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）配合公差（过盈公差）：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Ymax-Ymin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813" y="1033499"/>
            <a:ext cx="1129393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方正隶书简体" panose="03000509000000000000" pitchFamily="2" charset="-122"/>
              </a:rPr>
              <a:t>过盈配合</a:t>
            </a:r>
            <a:r>
              <a:rPr lang="zh-CN" altLang="en-US" sz="2400" dirty="0">
                <a:ea typeface="方正隶书简体" panose="03000509000000000000" pitchFamily="2" charset="-122"/>
              </a:rPr>
              <a:t>用于孔、轴间的紧固联结，不允许两者之间有相对运动。</a:t>
            </a:r>
            <a:endParaRPr lang="en-US" altLang="zh-CN" sz="2400" dirty="0">
              <a:ea typeface="方正隶书简体" panose="03000509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anose="03000509000000000000" pitchFamily="2" charset="-122"/>
              </a:rPr>
              <a:t>装配时，由于轴的尺寸比孔的尺寸大，要加压力或采用热胀冷缩方法进行装配。</a:t>
            </a:r>
            <a:endParaRPr lang="en-US" altLang="zh-CN" sz="2400" dirty="0">
              <a:ea typeface="方正隶书简体" panose="03000509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anose="03000509000000000000" pitchFamily="2" charset="-122"/>
              </a:rPr>
              <a:t>过盈配合，不另加紧固件，依靠孔、轴表面在结合时的变形，即可实现紧固联结，并可承受一定的轴向推力和圆周扭矩。</a:t>
            </a:r>
            <a:endParaRPr lang="zh-CN" altLang="en-US" sz="24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93437" y="1026319"/>
            <a:ext cx="3775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三）、过渡配合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及特性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3714221" y="1481979"/>
            <a:ext cx="6876595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）孔和轴装配后可能是间隙，也可能是过盈；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）孔与轴公差带重叠；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）配合公差在间隙和过盈区。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35562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2" y="1628157"/>
            <a:ext cx="3206296" cy="49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6" y="3428999"/>
            <a:ext cx="3616933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95" y="3428998"/>
            <a:ext cx="4835166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95" y="3171031"/>
            <a:ext cx="116205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0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r="1968"/>
          <a:stretch>
            <a:fillRect/>
          </a:stretch>
        </p:blipFill>
        <p:spPr bwMode="auto">
          <a:xfrm>
            <a:off x="3597730" y="2409920"/>
            <a:ext cx="8338457" cy="231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6583" name="Rectangle 7"/>
          <p:cNvSpPr>
            <a:spLocks noChangeArrowheads="1"/>
          </p:cNvSpPr>
          <p:nvPr/>
        </p:nvSpPr>
        <p:spPr bwMode="auto">
          <a:xfrm>
            <a:off x="-87086" y="3784348"/>
            <a:ext cx="9047163" cy="1871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indent="523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过渡配合关系式：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）配合公差（过渡公差）：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Xmax+Ymax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899" y="957299"/>
            <a:ext cx="1129393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ea typeface="方正隶书简体" panose="03000509000000000000" pitchFamily="2" charset="-122"/>
              </a:rPr>
              <a:t>过渡配合</a:t>
            </a:r>
            <a:r>
              <a:rPr lang="zh-CN" altLang="en-US" sz="2400" dirty="0">
                <a:ea typeface="方正隶书简体" panose="03000509000000000000" pitchFamily="2" charset="-122"/>
              </a:rPr>
              <a:t>主要用于孔、轴间的定位联结。标准中规定的过渡配合的间隙或过盈的绝对值一般都较小，因此可以保证结合零件有很好的对中性和同轴度，并且便于拆卸和装配。</a:t>
            </a:r>
            <a:endParaRPr lang="zh-CN" altLang="en-US" sz="24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7" name="Rectangle 5"/>
          <p:cNvSpPr>
            <a:spLocks noChangeArrowheads="1"/>
          </p:cNvSpPr>
          <p:nvPr/>
        </p:nvSpPr>
        <p:spPr bwMode="auto">
          <a:xfrm>
            <a:off x="1010331" y="1364455"/>
            <a:ext cx="587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为选择时方便，国家标准</a:t>
            </a:r>
            <a:r>
              <a:rPr lang="zh-CN" altLang="en-US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规定</a:t>
            </a:r>
            <a:r>
              <a:rPr lang="zh-CN" altLang="en-US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：</a:t>
            </a:r>
            <a:endParaRPr lang="zh-CN" altLang="en-US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38" name="Rectangle 6"/>
          <p:cNvSpPr>
            <a:spLocks noChangeArrowheads="1"/>
          </p:cNvSpPr>
          <p:nvPr/>
        </p:nvSpPr>
        <p:spPr bwMode="auto">
          <a:xfrm>
            <a:off x="1989137" y="3116262"/>
            <a:ext cx="302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两种配合制度：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5735638" y="2576513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、基孔制配合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5735638" y="3695700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、基轴制配合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36588" y="4851262"/>
            <a:ext cx="10630126" cy="148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配合制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用标准化的孔、轴公差带（即同一极限制的孔和轴）</a:t>
            </a:r>
            <a:endParaRPr lang="en-US" altLang="zh-CN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          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组成各种配合的制度称为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配合制。</a:t>
            </a:r>
            <a:endParaRPr lang="zh-CN" altLang="en-US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952887" y="2715986"/>
            <a:ext cx="348342" cy="1385295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基孔制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是指基本偏差为一定的孔的公差带，与不同基本偏差的轴的公差带形成各种配合的一种制度。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/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85" name="公式" r:id="rId1" imgW="263525" imgH="109855" progId="Equation.3">
                  <p:embed/>
                </p:oleObj>
              </mc:Choice>
              <mc:Fallback>
                <p:oleObj name="公式" r:id="rId1" imgW="263525" imgH="10985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0" y="3048001"/>
                        <a:ext cx="8588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Line 17"/>
          <p:cNvSpPr>
            <a:spLocks noChangeShapeType="1"/>
          </p:cNvSpPr>
          <p:nvPr/>
        </p:nvSpPr>
        <p:spPr bwMode="auto">
          <a:xfrm>
            <a:off x="3124200" y="4724400"/>
            <a:ext cx="609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  <a:endParaRPr lang="zh-CN" altLang="en-US" dirty="0"/>
          </a:p>
        </p:txBody>
      </p:sp>
      <p:sp>
        <p:nvSpPr>
          <p:cNvPr id="54279" name="Text Box 3"/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基孔制的孔为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基准孔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公差带位于零线上方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下偏差等于零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pSp>
        <p:nvGrpSpPr>
          <p:cNvPr id="10" name="Group 5"/>
          <p:cNvGrpSpPr/>
          <p:nvPr/>
        </p:nvGrpSpPr>
        <p:grpSpPr bwMode="auto">
          <a:xfrm>
            <a:off x="6823604" y="2967482"/>
            <a:ext cx="4386792" cy="3775753"/>
            <a:chOff x="394" y="1639"/>
            <a:chExt cx="2202" cy="2332"/>
          </a:xfrm>
        </p:grpSpPr>
        <p:pic>
          <p:nvPicPr>
            <p:cNvPr id="12" name="Picture 6" descr="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38"/>
            <a:stretch>
              <a:fillRect/>
            </a:stretch>
          </p:blipFill>
          <p:spPr bwMode="auto">
            <a:xfrm>
              <a:off x="394" y="1639"/>
              <a:ext cx="2202" cy="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65" y="3740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基孔制公差带图</a:t>
              </a:r>
              <a:endParaRPr lang="zh-CN" altLang="en-US" sz="1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18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780167"/>
            <a:ext cx="10899560" cy="407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84" name="Rectangle 8"/>
          <p:cNvSpPr>
            <a:spLocks noChangeArrowheads="1"/>
          </p:cNvSpPr>
          <p:nvPr/>
        </p:nvSpPr>
        <p:spPr bwMode="auto">
          <a:xfrm>
            <a:off x="459581" y="1611281"/>
            <a:ext cx="11126969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用基准孔的偏差代号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（下偏差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EI=0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），轴的不同偏差代号形成的各种配合。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88" name="Rectangle 12"/>
          <p:cNvSpPr>
            <a:spLocks noChangeArrowheads="1"/>
          </p:cNvSpPr>
          <p:nvPr/>
        </p:nvSpPr>
        <p:spPr bwMode="auto">
          <a:xfrm>
            <a:off x="6323409" y="2383518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89" name="Rectangle 13"/>
          <p:cNvSpPr>
            <a:spLocks noChangeArrowheads="1"/>
          </p:cNvSpPr>
          <p:nvPr/>
        </p:nvSpPr>
        <p:spPr bwMode="auto">
          <a:xfrm>
            <a:off x="9082710" y="2388281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90" name="Rectangle 14"/>
          <p:cNvSpPr>
            <a:spLocks noChangeArrowheads="1"/>
          </p:cNvSpPr>
          <p:nvPr/>
        </p:nvSpPr>
        <p:spPr bwMode="auto">
          <a:xfrm>
            <a:off x="3492671" y="238351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  <a:endParaRPr lang="zh-CN" alt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8" grpId="0"/>
      <p:bldP spid="562189" grpId="0"/>
      <p:bldP spid="56219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基轴制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是指基本偏差为一定的轴的公差带，与不同基本偏差的孔的公差带形成各种配合的一种制度。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/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09" name="公式" r:id="rId1" imgW="263525" imgH="109855" progId="Equation.3">
                  <p:embed/>
                </p:oleObj>
              </mc:Choice>
              <mc:Fallback>
                <p:oleObj name="公式" r:id="rId1" imgW="263525" imgH="109855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0" y="3048001"/>
                        <a:ext cx="8588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、基轴制配合 </a:t>
            </a:r>
            <a:endParaRPr lang="zh-CN" altLang="en-US" dirty="0"/>
          </a:p>
        </p:txBody>
      </p:sp>
      <p:sp>
        <p:nvSpPr>
          <p:cNvPr id="54279" name="Text Box 3"/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基轴制的轴为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基准轴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公差带位于零线下方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上偏差等于零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pSp>
        <p:nvGrpSpPr>
          <p:cNvPr id="14" name="Group 6"/>
          <p:cNvGrpSpPr/>
          <p:nvPr/>
        </p:nvGrpSpPr>
        <p:grpSpPr bwMode="auto">
          <a:xfrm>
            <a:off x="6474001" y="2756253"/>
            <a:ext cx="4916487" cy="3904190"/>
            <a:chOff x="231" y="1805"/>
            <a:chExt cx="2444" cy="2284"/>
          </a:xfrm>
        </p:grpSpPr>
        <p:pic>
          <p:nvPicPr>
            <p:cNvPr id="15" name="Picture 7" descr="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t="43597"/>
            <a:stretch>
              <a:fillRect/>
            </a:stretch>
          </p:blipFill>
          <p:spPr bwMode="auto">
            <a:xfrm>
              <a:off x="308" y="2453"/>
              <a:ext cx="2367" cy="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843" y="3858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基轴制公差带图</a:t>
              </a:r>
              <a:endParaRPr lang="zh-CN" altLang="en-US" sz="1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7" name="Picture 9" descr="0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b="75827"/>
            <a:stretch>
              <a:fillRect/>
            </a:stretch>
          </p:blipFill>
          <p:spPr bwMode="auto">
            <a:xfrm>
              <a:off x="231" y="1805"/>
              <a:ext cx="2444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26571" y="1184964"/>
            <a:ext cx="3240088" cy="619125"/>
          </a:xfrm>
          <a:noFill/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、基轴制配合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63209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66" y="2589213"/>
            <a:ext cx="8849405" cy="4135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10" name="Rectangle 10"/>
          <p:cNvSpPr>
            <a:spLocks noChangeArrowheads="1"/>
          </p:cNvSpPr>
          <p:nvPr/>
        </p:nvSpPr>
        <p:spPr bwMode="auto">
          <a:xfrm>
            <a:off x="877886" y="1804089"/>
            <a:ext cx="10804361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用基准轴的偏差代号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（上偏差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es=0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）与孔的不同偏差代号形成的各种配合。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2" name="Rectangle 12"/>
          <p:cNvSpPr>
            <a:spLocks noChangeArrowheads="1"/>
          </p:cNvSpPr>
          <p:nvPr/>
        </p:nvSpPr>
        <p:spPr bwMode="auto">
          <a:xfrm>
            <a:off x="3076122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3" name="Rectangle 13"/>
          <p:cNvSpPr>
            <a:spLocks noChangeArrowheads="1"/>
          </p:cNvSpPr>
          <p:nvPr/>
        </p:nvSpPr>
        <p:spPr bwMode="auto">
          <a:xfrm>
            <a:off x="5585279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4" name="Rectangle 14"/>
          <p:cNvSpPr>
            <a:spLocks noChangeArrowheads="1"/>
          </p:cNvSpPr>
          <p:nvPr/>
        </p:nvSpPr>
        <p:spPr bwMode="auto">
          <a:xfrm>
            <a:off x="7681912" y="5960386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12" grpId="0"/>
      <p:bldP spid="563213" grpId="0"/>
      <p:bldP spid="5632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auto">
          <a:xfrm>
            <a:off x="718231" y="1270999"/>
            <a:ext cx="11372169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内容：</a:t>
            </a:r>
            <a:r>
              <a:rPr kumimoji="1"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孔、轴公差与配合的选用包括：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基准制的选择</a:t>
            </a:r>
            <a:endParaRPr kumimoji="1"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标准公差等级的选择</a:t>
            </a:r>
            <a:endParaRPr kumimoji="1"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配合种类的选择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原则：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满足使用要求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的前提下，获得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最佳的技术经济效益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方法：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类比法、计算法、试验法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660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2914" y="2339589"/>
            <a:ext cx="7517997" cy="390145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54663" name="Rectangle 7"/>
          <p:cNvSpPr>
            <a:spLocks noChangeArrowheads="1"/>
          </p:cNvSpPr>
          <p:nvPr/>
        </p:nvSpPr>
        <p:spPr bwMode="auto">
          <a:xfrm>
            <a:off x="112914" y="1199588"/>
            <a:ext cx="439261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、轴尺寸与公差</a:t>
            </a:r>
            <a:r>
              <a:rPr lang="zh-CN" altLang="en-US" sz="32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关系</a:t>
            </a:r>
            <a:r>
              <a:rPr lang="zh-CN" altLang="en-US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图</a:t>
            </a:r>
            <a:endParaRPr lang="zh-CN" altLang="en-US" sz="28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第一节 尺寸与公差概念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652657" y="2339590"/>
            <a:ext cx="4585304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、轴公差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(Td)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8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Td =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＝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es-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en-US" altLang="zh-CN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、轴偏差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</a:t>
            </a:r>
            <a:r>
              <a:rPr lang="en-US" altLang="zh-CN" sz="2800" dirty="0" err="1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es,ei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)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　</a:t>
            </a:r>
            <a:endParaRPr lang="en-US" altLang="zh-CN" sz="28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）轴上偏差：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es=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）轴下偏差：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 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5952" y="63492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注意：偏差为代数值，故有正数、负数或零。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auto">
          <a:xfrm>
            <a:off x="322829" y="1055463"/>
            <a:ext cx="11372169" cy="5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精度设计的基本方法：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类比法：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以经过生产验证的、类似的机械、机构和零部件为样板来规定公差与配合，也就是凭经验来选取公差与配合，这是确定公差与配合的主要方法。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计算法：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按一定的理论和公式，通过计算来确定公差与配合。按计算法选取公差与配合，理论根据比较充分，但较麻烦，特别是由于计算法都是把条件理想化和简单化了。因此，计算结果不一定完全符合实际。但这种方法比较科学，有指导意义，需进一步使其完善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试验法：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通过专门的试验或统计分析来确定所需的间隙或过盈，从而选取恰当公差与配合。试验法最为可靠，但代价较高，故只用于特别重要的场合。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Text Box 2"/>
          <p:cNvSpPr txBox="1">
            <a:spLocks noChangeArrowheads="1"/>
          </p:cNvSpPr>
          <p:nvPr/>
        </p:nvSpPr>
        <p:spPr bwMode="auto">
          <a:xfrm>
            <a:off x="443367" y="2067376"/>
            <a:ext cx="7848600" cy="236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主要考虑结构的合理性和工艺的经济性。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一般情况下应优先选择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基孔制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特殊情况下采用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基轴制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310243" y="1194819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一</a:t>
            </a: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、基准制选择</a:t>
            </a:r>
            <a:endParaRPr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542729" name="Object 9"/>
          <p:cNvGraphicFramePr>
            <a:graphicFrameLocks noChangeAspect="1"/>
          </p:cNvGraphicFramePr>
          <p:nvPr/>
        </p:nvGraphicFramePr>
        <p:xfrm>
          <a:off x="7587796" y="2963863"/>
          <a:ext cx="4160837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33" name="Visio" r:id="rId1" imgW="2283460" imgH="1661160" progId="Visio.Drawing.6">
                  <p:embed/>
                </p:oleObj>
              </mc:Choice>
              <mc:Fallback>
                <p:oleObj name="Visio" r:id="rId1" imgW="2283460" imgH="1661160" progId="Visio.Drawing.6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796" y="2963863"/>
                        <a:ext cx="4160837" cy="3394075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30" name="Rectangle 10"/>
          <p:cNvSpPr>
            <a:spLocks noChangeArrowheads="1"/>
          </p:cNvSpPr>
          <p:nvPr/>
        </p:nvSpPr>
        <p:spPr bwMode="auto">
          <a:xfrm rot="16200000">
            <a:off x="7424057" y="5264644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  <a:endParaRPr lang="zh-CN" altLang="en-US" sz="2000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 descr="图片2"/>
          <p:cNvPicPr>
            <a:picLocks noChangeAspect="1" noChangeArrowheads="1"/>
          </p:cNvPicPr>
          <p:nvPr/>
        </p:nvPicPr>
        <p:blipFill rotWithShape="1">
          <a:blip r:embed="rId1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 b="3857"/>
          <a:stretch>
            <a:fillRect/>
          </a:stretch>
        </p:blipFill>
        <p:spPr bwMode="auto">
          <a:xfrm>
            <a:off x="1001486" y="1553119"/>
            <a:ext cx="10189028" cy="53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17059" y="823915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一般情况下应优先选择基孔制。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1289" y="1808707"/>
            <a:ext cx="10911318" cy="4860104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/>
              <a:t>采用冷拔成型的标准轴直接安装可满足使用要求时。</a:t>
            </a:r>
            <a:endParaRPr lang="zh-CN" altLang="en-US" sz="2800" dirty="0"/>
          </a:p>
          <a:p>
            <a:pPr>
              <a:spcBef>
                <a:spcPts val="12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轴结构复杂刚性差：如曲轴、细长轴。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微小尺寸的轴，其加工工艺性比孔差（如在钟表工业中，小尺寸孔用定值刀量具制造方便，比较便宜，故大多应用基轴制）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公称尺寸相同，各段配合性质不同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以标准零部件为基准选择基准制：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例</a:t>
            </a:r>
            <a:r>
              <a:rPr kumimoji="1" lang="zh-CN" altLang="en-US" sz="3600" dirty="0"/>
              <a:t>： </a:t>
            </a:r>
            <a:r>
              <a:rPr kumimoji="1" lang="zh-CN" altLang="en-US" sz="2800" dirty="0">
                <a:latin typeface="宋体" panose="02010600030101010101" pitchFamily="2" charset="-122"/>
              </a:rPr>
              <a:t>轴承内圈与轴颈配合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基孔制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     轴承外圈与箱体孔配合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基轴制                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为满足配合的特殊需要</a:t>
            </a:r>
            <a:r>
              <a:rPr kumimoji="1" lang="en-US" altLang="zh-CN" sz="2800" dirty="0">
                <a:latin typeface="宋体" panose="02010600030101010101" pitchFamily="2" charset="-122"/>
              </a:rPr>
              <a:t>,</a:t>
            </a:r>
            <a:r>
              <a:rPr kumimoji="1" lang="zh-CN" altLang="en-US" sz="2800" dirty="0">
                <a:latin typeface="宋体" panose="02010600030101010101" pitchFamily="2" charset="-122"/>
              </a:rPr>
              <a:t>有时可采用非基准制。</a:t>
            </a:r>
            <a:endParaRPr kumimoji="1" lang="zh-CN" altLang="en-US" sz="2800" dirty="0">
              <a:latin typeface="宋体" panose="02010600030101010101" pitchFamily="2" charset="-122"/>
            </a:endParaRPr>
          </a:p>
        </p:txBody>
      </p:sp>
      <p:sp>
        <p:nvSpPr>
          <p:cNvPr id="69635" name="Text Box 12"/>
          <p:cNvSpPr txBox="1">
            <a:spLocks noChangeArrowheads="1"/>
          </p:cNvSpPr>
          <p:nvPr/>
        </p:nvSpPr>
        <p:spPr bwMode="auto">
          <a:xfrm>
            <a:off x="536802" y="1128714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特殊情况下采用基轴制。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7271" y="1926771"/>
            <a:ext cx="7618812" cy="4561114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选择方法</a:t>
            </a:r>
            <a:endParaRPr lang="zh-CN" altLang="en-US" sz="28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/>
              <a:t>类比法、计算法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基本原则：</a:t>
            </a:r>
            <a:endParaRPr lang="zh-CN" altLang="en-US" sz="2800" b="1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在满足使用要求的前提下，考虑工艺的可能性尽量采用低的公差等级。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公差等级的应用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类比法需考虑的问题</a:t>
            </a:r>
            <a:endParaRPr lang="zh-CN" altLang="en-US" sz="2800" b="1" dirty="0"/>
          </a:p>
        </p:txBody>
      </p:sp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279400" y="1055008"/>
            <a:ext cx="744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（二）、标准公差等级的选择</a:t>
            </a:r>
            <a:endParaRPr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8537" y="874713"/>
            <a:ext cx="4843463" cy="29114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none" w="med" len="lg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2595" y="979716"/>
            <a:ext cx="6430962" cy="4572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/>
              <a:t>标准公差等级的应用范围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2707" name="Picture 3" descr="L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5" b="29085"/>
          <a:stretch>
            <a:fillRect/>
          </a:stretch>
        </p:blipFill>
        <p:spPr bwMode="auto">
          <a:xfrm>
            <a:off x="1399042" y="1500982"/>
            <a:ext cx="9517984" cy="528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2188029" y="2351314"/>
            <a:ext cx="10123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48000" y="2895600"/>
            <a:ext cx="1447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33257" y="3603172"/>
            <a:ext cx="10776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483428" y="4267200"/>
            <a:ext cx="15348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33257" y="4931228"/>
            <a:ext cx="36467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903029" y="5617029"/>
            <a:ext cx="27323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6000" y="6313714"/>
            <a:ext cx="28302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9309" y="1153888"/>
            <a:ext cx="6430962" cy="45720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2400" dirty="0"/>
              <a:t>各种加工方法的加工精度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77" y="12939"/>
            <a:ext cx="7266894" cy="68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9896" y="861426"/>
            <a:ext cx="7762875" cy="6096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>
                <a:latin typeface="宋体" panose="02010600030101010101" pitchFamily="2" charset="-122"/>
              </a:rPr>
              <a:t>配合</a:t>
            </a:r>
            <a:r>
              <a:rPr lang="en-US" altLang="zh-CN" sz="2400" dirty="0">
                <a:latin typeface="宋体" panose="02010600030101010101" pitchFamily="2" charset="-122"/>
              </a:rPr>
              <a:t>IT5</a:t>
            </a:r>
            <a:r>
              <a:rPr lang="zh-CN" altLang="en-US" sz="2400" dirty="0">
                <a:latin typeface="宋体" panose="02010600030101010101" pitchFamily="2" charset="-122"/>
              </a:rPr>
              <a:t>至</a:t>
            </a:r>
            <a:r>
              <a:rPr lang="en-US" altLang="zh-CN" sz="2400" dirty="0">
                <a:latin typeface="宋体" panose="02010600030101010101" pitchFamily="2" charset="-122"/>
              </a:rPr>
              <a:t>IT13</a:t>
            </a:r>
            <a:r>
              <a:rPr lang="zh-CN" altLang="en-US" sz="2400" dirty="0">
                <a:latin typeface="宋体" panose="02010600030101010101" pitchFamily="2" charset="-122"/>
              </a:rPr>
              <a:t>级的应用举例（尺寸≤</a:t>
            </a:r>
            <a:r>
              <a:rPr lang="en-US" altLang="zh-CN" sz="2400" dirty="0">
                <a:latin typeface="宋体" panose="02010600030101010101" pitchFamily="2" charset="-122"/>
              </a:rPr>
              <a:t>500mm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3731" name="Picture 3" descr="L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21997" b="26360"/>
          <a:stretch>
            <a:fillRect/>
          </a:stretch>
        </p:blipFill>
        <p:spPr bwMode="auto">
          <a:xfrm>
            <a:off x="1828803" y="1439822"/>
            <a:ext cx="9067798" cy="533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大括号 1"/>
          <p:cNvSpPr/>
          <p:nvPr/>
        </p:nvSpPr>
        <p:spPr>
          <a:xfrm>
            <a:off x="1447800" y="2111829"/>
            <a:ext cx="381003" cy="19812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1006921" y="4093029"/>
            <a:ext cx="381003" cy="1317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83731" y="5457571"/>
            <a:ext cx="381003" cy="1317171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1070" y="1704748"/>
            <a:ext cx="10408557" cy="4772251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同一配合中孔与轴的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工艺等价性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宋体" panose="02010600030101010101" pitchFamily="2" charset="-122"/>
              </a:rPr>
              <a:t>孔与高一等级的轴相配合</a:t>
            </a:r>
            <a:endParaRPr lang="zh-CN" altLang="en-US" sz="3200" b="1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IT≤8</a:t>
            </a:r>
            <a:r>
              <a:rPr lang="zh-CN" altLang="en-US" sz="2800" b="1" dirty="0">
                <a:latin typeface="宋体" panose="02010600030101010101" pitchFamily="2" charset="-122"/>
              </a:rPr>
              <a:t>的间隙、过渡配合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 ≤7</a:t>
            </a:r>
            <a:r>
              <a:rPr lang="zh-CN" altLang="en-US" sz="2800" b="1" dirty="0">
                <a:latin typeface="宋体" panose="02010600030101010101" pitchFamily="2" charset="-122"/>
              </a:rPr>
              <a:t>的过盈配合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相配件或相关件的结构或精度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3600" b="1" dirty="0">
                <a:latin typeface="宋体" panose="02010600030101010101" pitchFamily="2" charset="-122"/>
              </a:rPr>
              <a:t>齿轮、滚动轴承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74756" name="Text Box 9"/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6957" y="1698172"/>
            <a:ext cx="11898086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配合性质与加工成本。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过盈、过渡和较紧的间隙配合：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轴≤</a:t>
            </a:r>
            <a:r>
              <a:rPr lang="en-US" altLang="zh-CN" b="1" dirty="0">
                <a:latin typeface="宋体" panose="02010600030101010101" pitchFamily="2" charset="-122"/>
              </a:rPr>
              <a:t>IT7</a:t>
            </a:r>
            <a:r>
              <a:rPr lang="zh-CN" altLang="en-US" b="1" dirty="0">
                <a:latin typeface="宋体" panose="02010600030101010101" pitchFamily="2" charset="-122"/>
              </a:rPr>
              <a:t>，孔≤</a:t>
            </a:r>
            <a:r>
              <a:rPr lang="en-US" altLang="zh-CN" b="1" dirty="0">
                <a:latin typeface="宋体" panose="02010600030101010101" pitchFamily="2" charset="-122"/>
              </a:rPr>
              <a:t>IT8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大间隙配合：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孔，轴≥</a:t>
            </a:r>
            <a:r>
              <a:rPr lang="en-US" altLang="zh-CN" b="1" dirty="0">
                <a:latin typeface="宋体" panose="02010600030101010101" pitchFamily="2" charset="-122"/>
              </a:rPr>
              <a:t>IT9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大间隙配合中，当配合精度要求不高，为降低成本，允许相配合零件的公差等级相差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～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级。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772" name="Picture 4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1083" y="1677434"/>
            <a:ext cx="6741659" cy="502713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44774" name="Rectangle 6"/>
          <p:cNvSpPr>
            <a:spLocks noChangeArrowheads="1"/>
          </p:cNvSpPr>
          <p:nvPr/>
        </p:nvSpPr>
        <p:spPr bwMode="auto">
          <a:xfrm>
            <a:off x="388483" y="1016489"/>
            <a:ext cx="41052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、孔尺寸与公差关系图</a:t>
            </a:r>
            <a:endParaRPr lang="zh-CN" altLang="en-US" sz="2800" dirty="0">
              <a:solidFill>
                <a:srgbClr val="C0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第一节 尺寸与公差概念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7602904" y="1869331"/>
            <a:ext cx="4432937" cy="4679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、孔公差（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1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）：</a:t>
            </a:r>
            <a:endParaRPr lang="en-US" altLang="zh-CN" sz="28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</a:t>
            </a:r>
            <a:r>
              <a:rPr lang="en-US" altLang="zh-CN" sz="20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=ES- EI 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、孔偏差</a:t>
            </a:r>
            <a:r>
              <a:rPr lang="en-US" altLang="zh-CN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(ES,EI)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endParaRPr lang="en-US" altLang="zh-CN" sz="2800" dirty="0">
              <a:solidFill>
                <a:srgbClr val="FF0000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）孔上偏差：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ES=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　　　　　　　 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）孔下偏差：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EI=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－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　　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855952" y="6349226"/>
            <a:ext cx="53142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</a:rPr>
              <a:t>注意：偏差为代数值，故有正数、负数或零。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ext Box 11"/>
          <p:cNvSpPr txBox="1">
            <a:spLocks noChangeArrowheads="1"/>
          </p:cNvSpPr>
          <p:nvPr/>
        </p:nvSpPr>
        <p:spPr bwMode="auto">
          <a:xfrm>
            <a:off x="152400" y="1055462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（三）、</a:t>
            </a:r>
            <a:r>
              <a:rPr kumimoji="1"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配合种类的选择</a:t>
            </a:r>
            <a:endParaRPr kumimoji="1"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6745689" y="5141377"/>
            <a:ext cx="1800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能否拆卸：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grpSp>
        <p:nvGrpSpPr>
          <p:cNvPr id="6" name="Group 47"/>
          <p:cNvGrpSpPr/>
          <p:nvPr/>
        </p:nvGrpSpPr>
        <p:grpSpPr bwMode="auto">
          <a:xfrm>
            <a:off x="8149039" y="4853931"/>
            <a:ext cx="838200" cy="1112694"/>
            <a:chOff x="1722" y="2208"/>
            <a:chExt cx="528" cy="480"/>
          </a:xfrm>
        </p:grpSpPr>
        <p:sp>
          <p:nvSpPr>
            <p:cNvPr id="7" name="Text Box 17"/>
            <p:cNvSpPr txBox="1">
              <a:spLocks noChangeArrowheads="1"/>
            </p:cNvSpPr>
            <p:nvPr/>
          </p:nvSpPr>
          <p:spPr bwMode="auto">
            <a:xfrm>
              <a:off x="1722" y="2332"/>
              <a:ext cx="52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FF0000"/>
                  </a:solidFill>
                  <a:latin typeface="楷体_GB2312" pitchFamily="49" charset="-122"/>
                </a:rPr>
                <a:t>能</a:t>
              </a:r>
              <a:endParaRPr kumimoji="1" lang="zh-CN" altLang="en-US" sz="2200" dirty="0">
                <a:solidFill>
                  <a:srgbClr val="FF0000"/>
                </a:solidFill>
                <a:latin typeface="楷体_GB2312" pitchFamily="49" charset="-122"/>
              </a:endParaRPr>
            </a:p>
          </p:txBody>
        </p:sp>
        <p:sp>
          <p:nvSpPr>
            <p:cNvPr id="8" name="AutoShape 19"/>
            <p:cNvSpPr/>
            <p:nvPr/>
          </p:nvSpPr>
          <p:spPr bwMode="auto">
            <a:xfrm>
              <a:off x="2068" y="2208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9017448" y="4708806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经常拆卸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850286" y="2168823"/>
            <a:ext cx="3276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配合表面有无相对运动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grpSp>
        <p:nvGrpSpPr>
          <p:cNvPr id="18" name="Group 27"/>
          <p:cNvGrpSpPr/>
          <p:nvPr/>
        </p:nvGrpSpPr>
        <p:grpSpPr bwMode="auto">
          <a:xfrm>
            <a:off x="4629649" y="2130017"/>
            <a:ext cx="1657351" cy="1556521"/>
            <a:chOff x="2743" y="2064"/>
            <a:chExt cx="2304" cy="740"/>
          </a:xfrm>
        </p:grpSpPr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2839" y="2064"/>
              <a:ext cx="2208" cy="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间隙配合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过盈配合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过渡配合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</p:txBody>
        </p:sp>
        <p:sp>
          <p:nvSpPr>
            <p:cNvPr id="20" name="AutoShape 29"/>
            <p:cNvSpPr/>
            <p:nvPr/>
          </p:nvSpPr>
          <p:spPr bwMode="auto">
            <a:xfrm>
              <a:off x="2743" y="2160"/>
              <a:ext cx="96" cy="528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1196886" y="5002468"/>
            <a:ext cx="22812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是否传递扭矩</a:t>
            </a:r>
            <a:r>
              <a:rPr kumimoji="1" lang="en-US" altLang="zh-CN" sz="2200" dirty="0">
                <a:solidFill>
                  <a:srgbClr val="FF0000"/>
                </a:solidFill>
              </a:rPr>
              <a:t>M</a:t>
            </a:r>
            <a:r>
              <a:rPr kumimoji="1" lang="en-US" altLang="zh-CN" sz="2200" baseline="-25000" dirty="0">
                <a:solidFill>
                  <a:srgbClr val="FF0000"/>
                </a:solidFill>
              </a:rPr>
              <a:t>K</a:t>
            </a:r>
            <a:endParaRPr kumimoji="1"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4389733" y="4620808"/>
            <a:ext cx="14657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过盈配合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4641096" y="1695728"/>
            <a:ext cx="16573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间隙配合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grpSp>
        <p:nvGrpSpPr>
          <p:cNvPr id="26" name="Group 46"/>
          <p:cNvGrpSpPr/>
          <p:nvPr/>
        </p:nvGrpSpPr>
        <p:grpSpPr bwMode="auto">
          <a:xfrm>
            <a:off x="3522097" y="4624657"/>
            <a:ext cx="1122362" cy="1409701"/>
            <a:chOff x="2109" y="1321"/>
            <a:chExt cx="707" cy="888"/>
          </a:xfrm>
        </p:grpSpPr>
        <p:sp>
          <p:nvSpPr>
            <p:cNvPr id="27" name="Text Box 34"/>
            <p:cNvSpPr txBox="1">
              <a:spLocks noChangeArrowheads="1"/>
            </p:cNvSpPr>
            <p:nvPr/>
          </p:nvSpPr>
          <p:spPr bwMode="auto">
            <a:xfrm>
              <a:off x="2203" y="1940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否：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  <p:sp>
          <p:nvSpPr>
            <p:cNvPr id="28" name="AutoShape 36"/>
            <p:cNvSpPr/>
            <p:nvPr/>
          </p:nvSpPr>
          <p:spPr bwMode="auto">
            <a:xfrm>
              <a:off x="2109" y="1440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29" name="Text Box 45"/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是：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</p:grpSp>
      <p:sp>
        <p:nvSpPr>
          <p:cNvPr id="30" name="Text Box 48"/>
          <p:cNvSpPr txBox="1">
            <a:spLocks noChangeArrowheads="1"/>
          </p:cNvSpPr>
          <p:nvPr/>
        </p:nvSpPr>
        <p:spPr bwMode="auto">
          <a:xfrm>
            <a:off x="10744198" y="5664411"/>
            <a:ext cx="17287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较松过盈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1" name="Text Box 49"/>
          <p:cNvSpPr txBox="1">
            <a:spLocks noChangeArrowheads="1"/>
          </p:cNvSpPr>
          <p:nvPr/>
        </p:nvSpPr>
        <p:spPr bwMode="auto">
          <a:xfrm>
            <a:off x="8774514" y="5713669"/>
            <a:ext cx="2736850" cy="4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楷体_GB2312" pitchFamily="49" charset="-122"/>
              </a:rPr>
              <a:t>  </a:t>
            </a: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不经常拆卸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10735197" y="4421997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  <a:endParaRPr kumimoji="1" lang="zh-CN" altLang="en-US" sz="2200" dirty="0">
              <a:latin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3" name="AutoShape 37"/>
          <p:cNvSpPr/>
          <p:nvPr/>
        </p:nvSpPr>
        <p:spPr bwMode="auto">
          <a:xfrm>
            <a:off x="10454442" y="4624657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4769251" y="5415076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  <a:endParaRPr kumimoji="1" lang="zh-CN" altLang="en-US" sz="2200" dirty="0">
              <a:latin typeface="楷体_GB2312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5" name="AutoShape 37"/>
          <p:cNvSpPr/>
          <p:nvPr/>
        </p:nvSpPr>
        <p:spPr bwMode="auto">
          <a:xfrm>
            <a:off x="4488496" y="5617736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36" name="Group 46"/>
          <p:cNvGrpSpPr/>
          <p:nvPr/>
        </p:nvGrpSpPr>
        <p:grpSpPr bwMode="auto">
          <a:xfrm>
            <a:off x="3865262" y="1720333"/>
            <a:ext cx="1122362" cy="1303338"/>
            <a:chOff x="2109" y="1321"/>
            <a:chExt cx="707" cy="821"/>
          </a:xfrm>
        </p:grpSpPr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2205" y="1873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无：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  <p:sp>
          <p:nvSpPr>
            <p:cNvPr id="38" name="AutoShape 36"/>
            <p:cNvSpPr/>
            <p:nvPr/>
          </p:nvSpPr>
          <p:spPr bwMode="auto">
            <a:xfrm>
              <a:off x="2109" y="1374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39" name="Text Box 45"/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有：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</p:grpSp>
      <p:pic>
        <p:nvPicPr>
          <p:cNvPr id="69634" name="Picture 2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4" y="1096405"/>
            <a:ext cx="2672013" cy="29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下 2"/>
          <p:cNvSpPr/>
          <p:nvPr/>
        </p:nvSpPr>
        <p:spPr>
          <a:xfrm>
            <a:off x="2337504" y="3674669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下 42"/>
          <p:cNvSpPr/>
          <p:nvPr/>
        </p:nvSpPr>
        <p:spPr>
          <a:xfrm rot="16200000">
            <a:off x="5424041" y="5216830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1" grpId="0"/>
      <p:bldP spid="22" grpId="0"/>
      <p:bldP spid="25" grpId="0"/>
      <p:bldP spid="30" grpId="0"/>
      <p:bldP spid="31" grpId="0"/>
      <p:bldP spid="32" grpId="0"/>
      <p:bldP spid="33" grpId="0" animBg="1"/>
      <p:bldP spid="34" grpId="0"/>
      <p:bldP spid="35" grpId="0" animBg="1"/>
      <p:bldP spid="3" grpId="0" animBg="1"/>
      <p:bldP spid="4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846591" y="1941060"/>
            <a:ext cx="9607098" cy="467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优先、常用、一般公差带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         常用         优先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116           59          13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孔：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105           44          13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优先、常用配合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常用                  优先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基孔制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59                    13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基轴制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47                    13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86019" name="Text Box 11"/>
          <p:cNvSpPr txBox="1">
            <a:spLocks noChangeArrowheads="1"/>
          </p:cNvSpPr>
          <p:nvPr/>
        </p:nvSpPr>
        <p:spPr bwMode="auto">
          <a:xfrm>
            <a:off x="369888" y="1175204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</a:rPr>
              <a:t>优先、常用公差带和优先、常用配合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66" name="Picture 2" descr="2-1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>
            <a:fillRect/>
          </a:stretch>
        </p:blipFill>
        <p:spPr bwMode="auto">
          <a:xfrm>
            <a:off x="892629" y="1538288"/>
            <a:ext cx="91440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467" name="Rectangle 3"/>
          <p:cNvSpPr>
            <a:spLocks noRot="1" noChangeArrowheads="1"/>
          </p:cNvSpPr>
          <p:nvPr/>
        </p:nvSpPr>
        <p:spPr bwMode="auto">
          <a:xfrm>
            <a:off x="315685" y="954088"/>
            <a:ext cx="6858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490" name="Picture 2" descr="2-12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"/>
          <a:stretch>
            <a:fillRect/>
          </a:stretch>
        </p:blipFill>
        <p:spPr bwMode="auto">
          <a:xfrm>
            <a:off x="1524000" y="1508126"/>
            <a:ext cx="9144000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5491" name="Rectangle 3"/>
          <p:cNvSpPr>
            <a:spLocks noRot="1" noChangeArrowheads="1"/>
          </p:cNvSpPr>
          <p:nvPr/>
        </p:nvSpPr>
        <p:spPr bwMode="auto">
          <a:xfrm>
            <a:off x="511629" y="971550"/>
            <a:ext cx="6858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轴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图片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1" y="82550"/>
            <a:ext cx="9144000" cy="6775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2955925" y="1400631"/>
            <a:ext cx="7341961" cy="1890713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7675564" y="3427413"/>
            <a:ext cx="2865437" cy="1509712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IT7</a:t>
            </a:r>
            <a:r>
              <a:rPr lang="zh-CN" altLang="en-US" dirty="0">
                <a:solidFill>
                  <a:srgbClr val="FF0000"/>
                </a:solidFill>
              </a:rPr>
              <a:t>以下时，与低一级的孔相配合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5812973" y="5127624"/>
            <a:ext cx="2867025" cy="1511300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以上时，与同级的孔相配合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8914" y="3291344"/>
            <a:ext cx="3063876" cy="2867025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图片4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b="1"/>
          <a:stretch>
            <a:fillRect/>
          </a:stretch>
        </p:blipFill>
        <p:spPr bwMode="auto">
          <a:xfrm>
            <a:off x="1581151" y="87086"/>
            <a:ext cx="9732495" cy="671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922371" y="1406977"/>
            <a:ext cx="5199857" cy="1890261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6156327" y="4103687"/>
            <a:ext cx="5349874" cy="1890261"/>
          </a:xfrm>
          <a:prstGeom prst="wedgeEllipseCallout">
            <a:avLst>
              <a:gd name="adj1" fmla="val -61337"/>
              <a:gd name="adj2" fmla="val -915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当孔的标准公差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以下或少数等于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时，与高一级的基准轴相配合；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其余是同级配合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84552" y="3297238"/>
            <a:ext cx="3160712" cy="3060019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7842" y="818863"/>
          <a:ext cx="11876315" cy="6039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0131"/>
                <a:gridCol w="1214403"/>
                <a:gridCol w="9301781"/>
              </a:tblGrid>
              <a:tr h="26014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优先配合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说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明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基孔制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基轴制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/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H11/c11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C11/h11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间隙量非常大。用于很松的、转动很慢的动配合；要求大公差与大间隙量的外露组件；要求装配方便的很松的配合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H9/d9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D9/h9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间隙量很大的自由转动配合。用于精度非主要要求时；适用于有大的温度变动、高转速或大的轴颈压力时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H8/f7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F8/h7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间隙量不大的转动配合。用于中等转速与中等轴颈压力的精确转动；也用于装配较易的中等定位配合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H7/g6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G7/h6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间隙量很小的滑动配合。用于不希望自由旋转，但可自由移动和转动并精密定位时；也可用于要求明确的定位配合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007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均为间隙量定位配合。零件可自由装拆，而工作时一般相对静止不动。在最大实体条件下的间隙量为零。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在最小实体条件下的间隙量由公差等级决定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H7/k6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K7/h6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过盈配合，用于精密定位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H7/n6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N7/h6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过渡配合，允许有较大过盈量的更精密定位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804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H7/p6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P7/h6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过盈定位配合，即小过盈配合。用于定位精度特别重要时，能以最好的定位精度达到部件的刚性及对中性要求，而对内孔承受压力无特殊要求，不依靠配合的紧固性传递摩擦负荷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18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H7/s6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S7/h6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中等压入配合。适用于一般刚件；或用于薄壁件的冷缩配合；用于铸铁件可得到最紧的配合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H7/u6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U7/h6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压入配合。适用于可以承受高压力的零件；或不宜承受大压力的冷缩配合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1247"/>
            <a:ext cx="5268913" cy="76358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五</a:t>
            </a: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、配合公差设计实例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3" name="Rectangle 5"/>
          <p:cNvSpPr>
            <a:spLocks noChangeArrowheads="1"/>
          </p:cNvSpPr>
          <p:nvPr/>
        </p:nvSpPr>
        <p:spPr bwMode="auto">
          <a:xfrm>
            <a:off x="307007" y="1864128"/>
            <a:ext cx="11155651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例：有一加工母机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Φ30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的齿轮孔与轴的配合，齿轮不转动、可拆卸、精密定位，孔精磨，轴精磨，试设计该尺寸的配合公差。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7" name="Rectangle 9"/>
          <p:cNvSpPr>
            <a:spLocks noChangeArrowheads="1"/>
          </p:cNvSpPr>
          <p:nvPr/>
        </p:nvSpPr>
        <p:spPr bwMode="auto">
          <a:xfrm>
            <a:off x="4207328" y="3960419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、加工母机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8" name="Rectangle 10"/>
          <p:cNvSpPr>
            <a:spLocks noChangeArrowheads="1"/>
          </p:cNvSpPr>
          <p:nvPr/>
        </p:nvSpPr>
        <p:spPr bwMode="auto">
          <a:xfrm>
            <a:off x="7160077" y="3960419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高精密配合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9" name="Rectangle 11"/>
          <p:cNvSpPr>
            <a:spLocks noChangeArrowheads="1"/>
          </p:cNvSpPr>
          <p:nvPr/>
        </p:nvSpPr>
        <p:spPr bwMode="auto">
          <a:xfrm>
            <a:off x="4207327" y="4689083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、不转动、可拆卸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1" name="Rectangle 13"/>
          <p:cNvSpPr>
            <a:spLocks noChangeArrowheads="1"/>
          </p:cNvSpPr>
          <p:nvPr/>
        </p:nvSpPr>
        <p:spPr bwMode="auto">
          <a:xfrm>
            <a:off x="4207327" y="5412982"/>
            <a:ext cx="208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、精密定位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2" name="Rectangle 14"/>
          <p:cNvSpPr>
            <a:spLocks noChangeArrowheads="1"/>
          </p:cNvSpPr>
          <p:nvPr/>
        </p:nvSpPr>
        <p:spPr bwMode="auto">
          <a:xfrm>
            <a:off x="4207327" y="615547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、孔精磨，轴精磨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3" name="Rectangle 15"/>
          <p:cNvSpPr>
            <a:spLocks noChangeArrowheads="1"/>
          </p:cNvSpPr>
          <p:nvPr/>
        </p:nvSpPr>
        <p:spPr bwMode="auto">
          <a:xfrm>
            <a:off x="7160077" y="469354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4" name="Rectangle 16"/>
          <p:cNvSpPr>
            <a:spLocks noChangeArrowheads="1"/>
          </p:cNvSpPr>
          <p:nvPr/>
        </p:nvSpPr>
        <p:spPr bwMode="auto">
          <a:xfrm>
            <a:off x="7143069" y="5412982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小过渡配合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5" name="Rectangle 17"/>
          <p:cNvSpPr>
            <a:spLocks noChangeArrowheads="1"/>
          </p:cNvSpPr>
          <p:nvPr/>
        </p:nvSpPr>
        <p:spPr bwMode="auto">
          <a:xfrm>
            <a:off x="7194549" y="6159943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孔内圆磨，轴外圆磨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6707" name="Picture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4" y="3573464"/>
            <a:ext cx="1916112" cy="28797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6708" name="Rectangle 20"/>
          <p:cNvSpPr>
            <a:spLocks noChangeArrowheads="1"/>
          </p:cNvSpPr>
          <p:nvPr/>
        </p:nvSpPr>
        <p:spPr bwMode="auto">
          <a:xfrm>
            <a:off x="5534477" y="3133164"/>
            <a:ext cx="2327275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题意定性分析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7" grpId="0"/>
      <p:bldP spid="626698" grpId="0"/>
      <p:bldP spid="626699" grpId="0"/>
      <p:bldP spid="626701" grpId="0"/>
      <p:bldP spid="626702" grpId="0"/>
      <p:bldP spid="626703" grpId="0"/>
      <p:bldP spid="626704" grpId="0"/>
      <p:bldP spid="626705" grpId="0"/>
      <p:bldP spid="62670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760866" y="1144361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、配合制度的选择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5" name="Rectangle 5"/>
          <p:cNvSpPr>
            <a:spLocks noChangeArrowheads="1"/>
          </p:cNvSpPr>
          <p:nvPr/>
        </p:nvSpPr>
        <p:spPr bwMode="auto">
          <a:xfrm>
            <a:off x="1951491" y="1601561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根据基孔制优先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6" name="Rectangle 6"/>
          <p:cNvSpPr>
            <a:spLocks noChangeArrowheads="1"/>
          </p:cNvSpPr>
          <p:nvPr/>
        </p:nvSpPr>
        <p:spPr bwMode="auto">
          <a:xfrm>
            <a:off x="1360941" y="220416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7" name="Rectangle 7"/>
          <p:cNvSpPr>
            <a:spLocks noChangeArrowheads="1"/>
          </p:cNvSpPr>
          <p:nvPr/>
        </p:nvSpPr>
        <p:spPr bwMode="auto">
          <a:xfrm>
            <a:off x="2008641" y="2711225"/>
            <a:ext cx="38417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齿轮不转动、可拆卸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8" name="Rectangle 8"/>
          <p:cNvSpPr>
            <a:spLocks noChangeArrowheads="1"/>
          </p:cNvSpPr>
          <p:nvPr/>
        </p:nvSpPr>
        <p:spPr bwMode="auto">
          <a:xfrm>
            <a:off x="1381578" y="3883743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、公差等级选择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9" name="Rectangle 9"/>
          <p:cNvSpPr>
            <a:spLocks noChangeArrowheads="1"/>
          </p:cNvSpPr>
          <p:nvPr/>
        </p:nvSpPr>
        <p:spPr bwMode="auto">
          <a:xfrm>
            <a:off x="2102304" y="4774330"/>
            <a:ext cx="4253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2)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孔和轴精磨，孔公差等级选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0" name="Rectangle 10"/>
          <p:cNvSpPr>
            <a:spLocks noChangeArrowheads="1"/>
          </p:cNvSpPr>
          <p:nvPr/>
        </p:nvSpPr>
        <p:spPr bwMode="auto">
          <a:xfrm>
            <a:off x="2102304" y="5323605"/>
            <a:ext cx="33297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3)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轴公差比孔高一级选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2" name="Rectangle 12"/>
          <p:cNvSpPr>
            <a:spLocks noChangeArrowheads="1"/>
          </p:cNvSpPr>
          <p:nvPr/>
        </p:nvSpPr>
        <p:spPr bwMode="auto">
          <a:xfrm>
            <a:off x="1349829" y="5999880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、该尺寸的配合公差设计为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4" name="Rectangle 14"/>
          <p:cNvSpPr>
            <a:spLocks noChangeArrowheads="1"/>
          </p:cNvSpPr>
          <p:nvPr/>
        </p:nvSpPr>
        <p:spPr bwMode="auto">
          <a:xfrm>
            <a:off x="7084560" y="2668361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5" name="Rectangle 15"/>
          <p:cNvSpPr>
            <a:spLocks noChangeArrowheads="1"/>
          </p:cNvSpPr>
          <p:nvPr/>
        </p:nvSpPr>
        <p:spPr bwMode="auto">
          <a:xfrm>
            <a:off x="8595860" y="263978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j-t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36" name="Rectangle 16"/>
          <p:cNvSpPr>
            <a:spLocks noChangeArrowheads="1"/>
          </p:cNvSpPr>
          <p:nvPr/>
        </p:nvSpPr>
        <p:spPr bwMode="auto">
          <a:xfrm>
            <a:off x="2008641" y="3243036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精密定位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7" name="Rectangle 17"/>
          <p:cNvSpPr>
            <a:spLocks noChangeArrowheads="1"/>
          </p:cNvSpPr>
          <p:nvPr/>
        </p:nvSpPr>
        <p:spPr bwMode="auto">
          <a:xfrm>
            <a:off x="7011535" y="3316061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8" name="Rectangle 18"/>
          <p:cNvSpPr>
            <a:spLocks noChangeArrowheads="1"/>
          </p:cNvSpPr>
          <p:nvPr/>
        </p:nvSpPr>
        <p:spPr bwMode="auto">
          <a:xfrm>
            <a:off x="8811760" y="3287486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39" name="Rectangle 19"/>
          <p:cNvSpPr>
            <a:spLocks noChangeArrowheads="1"/>
          </p:cNvSpPr>
          <p:nvPr/>
        </p:nvSpPr>
        <p:spPr bwMode="auto">
          <a:xfrm>
            <a:off x="7025822" y="1597096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0740" name="Rectangle 20"/>
          <p:cNvSpPr>
            <a:spLocks noChangeArrowheads="1"/>
          </p:cNvSpPr>
          <p:nvPr/>
        </p:nvSpPr>
        <p:spPr bwMode="auto">
          <a:xfrm>
            <a:off x="7144885" y="6002111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k5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41" name="Rectangle 21"/>
          <p:cNvSpPr>
            <a:spLocks noChangeArrowheads="1"/>
          </p:cNvSpPr>
          <p:nvPr/>
        </p:nvSpPr>
        <p:spPr bwMode="auto">
          <a:xfrm>
            <a:off x="7249660" y="4749574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2" name="Rectangle 22"/>
          <p:cNvSpPr>
            <a:spLocks noChangeArrowheads="1"/>
          </p:cNvSpPr>
          <p:nvPr/>
        </p:nvSpPr>
        <p:spPr bwMode="auto">
          <a:xfrm>
            <a:off x="7249660" y="5325836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3" name="Rectangle 23"/>
          <p:cNvSpPr>
            <a:spLocks noChangeArrowheads="1"/>
          </p:cNvSpPr>
          <p:nvPr/>
        </p:nvSpPr>
        <p:spPr bwMode="auto">
          <a:xfrm>
            <a:off x="2102304" y="4317774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）加工母机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44" name="Rectangle 24"/>
          <p:cNvSpPr>
            <a:spLocks noChangeArrowheads="1"/>
          </p:cNvSpPr>
          <p:nvPr/>
        </p:nvSpPr>
        <p:spPr bwMode="auto">
          <a:xfrm>
            <a:off x="82577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5" name="Rectangle 25"/>
          <p:cNvSpPr>
            <a:spLocks noChangeArrowheads="1"/>
          </p:cNvSpPr>
          <p:nvPr/>
        </p:nvSpPr>
        <p:spPr bwMode="auto">
          <a:xfrm>
            <a:off x="71782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5" grpId="0"/>
      <p:bldP spid="670726" grpId="0"/>
      <p:bldP spid="670727" grpId="0"/>
      <p:bldP spid="670728" grpId="0"/>
      <p:bldP spid="670729" grpId="0"/>
      <p:bldP spid="670730" grpId="0"/>
      <p:bldP spid="670732" grpId="0"/>
      <p:bldP spid="670734" grpId="0"/>
      <p:bldP spid="670735" grpId="0"/>
      <p:bldP spid="670736" grpId="0"/>
      <p:bldP spid="670737" grpId="0"/>
      <p:bldP spid="670738" grpId="0"/>
      <p:bldP spid="670739" grpId="0"/>
      <p:bldP spid="670740" grpId="0"/>
      <p:bldP spid="670741" grpId="0"/>
      <p:bldP spid="670743" grpId="0"/>
      <p:bldP spid="67074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2" name="Rectangle 4"/>
          <p:cNvSpPr>
            <a:spLocks noChangeArrowheads="1"/>
          </p:cNvSpPr>
          <p:nvPr/>
        </p:nvSpPr>
        <p:spPr bwMode="auto">
          <a:xfrm>
            <a:off x="503238" y="1409474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、配合公差标注与分解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2779" name="Rectangle 11"/>
          <p:cNvSpPr>
            <a:spLocks noChangeArrowheads="1"/>
          </p:cNvSpPr>
          <p:nvPr/>
        </p:nvSpPr>
        <p:spPr bwMode="auto">
          <a:xfrm>
            <a:off x="4487863" y="131569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4487863" y="1891959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k5</a:t>
            </a:r>
            <a:endParaRPr lang="en-US" altLang="zh-CN" sz="24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2781" name="AutoShape 13"/>
          <p:cNvSpPr>
            <a:spLocks noChangeArrowheads="1"/>
          </p:cNvSpPr>
          <p:nvPr/>
        </p:nvSpPr>
        <p:spPr bwMode="auto">
          <a:xfrm rot="5400000">
            <a:off x="5927725" y="124425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2" name="AutoShape 14"/>
          <p:cNvSpPr>
            <a:spLocks noChangeArrowheads="1"/>
          </p:cNvSpPr>
          <p:nvPr/>
        </p:nvSpPr>
        <p:spPr bwMode="auto">
          <a:xfrm rot="5400000">
            <a:off x="5927725" y="182052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6503988" y="1387134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4" name="Rectangle 16"/>
          <p:cNvSpPr>
            <a:spLocks noChangeArrowheads="1"/>
          </p:cNvSpPr>
          <p:nvPr/>
        </p:nvSpPr>
        <p:spPr bwMode="auto">
          <a:xfrm>
            <a:off x="6503988" y="1963397"/>
            <a:ext cx="79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7007225" y="1891960"/>
            <a:ext cx="10795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+0.011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+0.002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2786" name="Rectangle 18"/>
          <p:cNvSpPr>
            <a:spLocks noChangeArrowheads="1"/>
          </p:cNvSpPr>
          <p:nvPr/>
        </p:nvSpPr>
        <p:spPr bwMode="auto">
          <a:xfrm>
            <a:off x="7007226" y="1244260"/>
            <a:ext cx="11525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+0.013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　</a:t>
            </a:r>
            <a:r>
              <a:rPr lang="zh-CN" altLang="en-US" sz="2800">
                <a:latin typeface="Tahoma" panose="020B0604030504040204" pitchFamily="34" charset="0"/>
              </a:rPr>
              <a:t>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pic>
        <p:nvPicPr>
          <p:cNvPr id="672787" name="Picture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3021353"/>
            <a:ext cx="1903413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8" y="2949915"/>
            <a:ext cx="237648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94" y="3884953"/>
            <a:ext cx="20970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2" y="3957978"/>
            <a:ext cx="6096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55" y="3884952"/>
            <a:ext cx="64770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5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41" y="3957978"/>
            <a:ext cx="6477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9" grpId="0"/>
      <p:bldP spid="672780" grpId="0"/>
      <p:bldP spid="672781" grpId="0" animBg="1"/>
      <p:bldP spid="672782" grpId="0" animBg="1"/>
      <p:bldP spid="672783" grpId="0"/>
      <p:bldP spid="672784" grpId="0"/>
      <p:bldP spid="672785" grpId="0"/>
      <p:bldP spid="6727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5" name="Rectangle 61"/>
          <p:cNvSpPr>
            <a:spLocks noChangeArrowheads="1"/>
          </p:cNvSpPr>
          <p:nvPr/>
        </p:nvSpPr>
        <p:spPr bwMode="auto">
          <a:xfrm>
            <a:off x="533400" y="1938721"/>
            <a:ext cx="55626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由于公称尺寸与公差、偏差的数值相差颇大，不便用同一比例表示，</a:t>
            </a:r>
            <a:r>
              <a:rPr kumimoji="1" lang="zh-CN" altLang="en-US" sz="2400" b="1" dirty="0">
                <a:latin typeface="宋体" panose="02010600030101010101" pitchFamily="2" charset="-122"/>
                <a:ea typeface="ˎ̥"/>
                <a:cs typeface="ˎ̥"/>
              </a:rPr>
              <a:t> 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故采用</a:t>
            </a:r>
            <a:r>
              <a:rPr kumimoji="1"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公差带图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。 </a:t>
            </a:r>
            <a:endParaRPr kumimoji="1" lang="zh-CN" altLang="en-US" sz="2400" b="1" dirty="0">
              <a:latin typeface="宋体" panose="02010600030101010101" pitchFamily="2" charset="-122"/>
              <a:ea typeface="ˎ̥"/>
              <a:cs typeface="ˎ̥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零线：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表示公称尺寸的一条直线，以它作为基准线确定偏差和公差，零线以上为正偏差，以下为负偏差。 </a:t>
            </a:r>
            <a:endParaRPr kumimoji="1" lang="zh-CN" altLang="en-US" sz="2400" b="1" dirty="0">
              <a:latin typeface="宋体" panose="02010600030101010101" pitchFamily="2" charset="-122"/>
              <a:ea typeface="ˎ̥"/>
              <a:cs typeface="ˎ̥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kumimoji="1"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尺寸公差带：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由代表上、下偏差的两条直线所限定的一个区域。</a:t>
            </a:r>
            <a:endParaRPr kumimoji="1" lang="zh-CN" altLang="en-US" sz="2400" b="1" dirty="0">
              <a:latin typeface="宋体" panose="02010600030101010101" pitchFamily="2" charset="-122"/>
              <a:ea typeface="ˎ̥"/>
              <a:cs typeface="ˎ̥"/>
            </a:endParaRPr>
          </a:p>
        </p:txBody>
      </p:sp>
      <p:pic>
        <p:nvPicPr>
          <p:cNvPr id="27656" name="Picture 62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775" y="1941069"/>
            <a:ext cx="4904912" cy="4031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第一节 尺寸与公差概念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84176" y="1088231"/>
            <a:ext cx="348773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lnSpcReduction="10000"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defTabSz="914400" eaLnBrk="0" fontAlgn="base" hangingPunct="0">
              <a:spcAft>
                <a:spcPct val="0"/>
              </a:spcAft>
              <a:buFont typeface="Wingdings" panose="05000000000000000000" pitchFamily="2" charset="2"/>
              <a:buNone/>
            </a:pPr>
            <a:r>
              <a:rPr lang="zh-CN" altLang="en-US" sz="32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七、尺寸公差带图</a:t>
            </a:r>
            <a:endParaRPr lang="zh-CN" altLang="en-US" sz="32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Rectangle 17"/>
          <p:cNvSpPr>
            <a:spLocks noChangeArrowheads="1"/>
          </p:cNvSpPr>
          <p:nvPr/>
        </p:nvSpPr>
        <p:spPr bwMode="auto">
          <a:xfrm>
            <a:off x="3870386" y="1251029"/>
            <a:ext cx="33845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Arial" panose="020B0604020202020204" pitchFamily="34" charset="0"/>
                <a:ea typeface="隶书" panose="02010509060101010101" pitchFamily="49" charset="-122"/>
              </a:rPr>
              <a:t>——</a:t>
            </a:r>
            <a:r>
              <a:rPr lang="zh-CN" altLang="en-US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形象表达尺寸公差</a:t>
            </a:r>
            <a:endParaRPr lang="zh-CN" altLang="en-US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784148" y="6229733"/>
            <a:ext cx="4466166" cy="582613"/>
          </a:xfrm>
          <a:prstGeom prst="rect">
            <a:avLst/>
          </a:prstGeom>
        </p:spPr>
        <p:txBody>
          <a:bodyPr/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800">
                <a:solidFill>
                  <a:srgbClr val="FF0000"/>
                </a:solidFill>
                <a:latin typeface="宋体" panose="02010600030101010101" pitchFamily="2" charset="-122"/>
              </a:rPr>
              <a:t>公差带示意图及公差带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ChangeArrowheads="1"/>
          </p:cNvSpPr>
          <p:nvPr/>
        </p:nvSpPr>
        <p:spPr bwMode="auto">
          <a:xfrm>
            <a:off x="301400" y="1728056"/>
            <a:ext cx="11291886" cy="14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zh-CN" altLang="en-US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有一</a:t>
            </a:r>
            <a:r>
              <a:rPr lang="en-US" altLang="zh-CN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Φ25</a:t>
            </a:r>
            <a:r>
              <a:rPr lang="zh-CN" altLang="en-US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皮带轮孔与轴的配合，皮带轮与轴无相对运动、不常拆卸、定位精度要求不高，孔精车，轴精车，试设计该尺寸的配合公差。</a:t>
            </a:r>
            <a:endParaRPr lang="zh-CN" altLang="en-US" sz="24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19" name="Rectangle 7"/>
          <p:cNvSpPr>
            <a:spLocks noChangeArrowheads="1"/>
          </p:cNvSpPr>
          <p:nvPr/>
        </p:nvSpPr>
        <p:spPr bwMode="auto">
          <a:xfrm>
            <a:off x="158524" y="1072221"/>
            <a:ext cx="3985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、配合公差设计实例二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0" name="Rectangle 8"/>
          <p:cNvSpPr>
            <a:spLocks noChangeArrowheads="1"/>
          </p:cNvSpPr>
          <p:nvPr/>
        </p:nvSpPr>
        <p:spPr bwMode="auto">
          <a:xfrm>
            <a:off x="8123011" y="369711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中等精度配合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1" name="Rectangle 9"/>
          <p:cNvSpPr>
            <a:spLocks noChangeArrowheads="1"/>
          </p:cNvSpPr>
          <p:nvPr/>
        </p:nvSpPr>
        <p:spPr bwMode="auto">
          <a:xfrm>
            <a:off x="5170261" y="4353661"/>
            <a:ext cx="28082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无相对运动、不常拆卸，扭矩不大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2" name="Rectangle 10"/>
          <p:cNvSpPr>
            <a:spLocks noChangeArrowheads="1"/>
          </p:cNvSpPr>
          <p:nvPr/>
        </p:nvSpPr>
        <p:spPr bwMode="auto">
          <a:xfrm>
            <a:off x="5170262" y="3668541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皮带轮孔与轴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3" name="Rectangle 11"/>
          <p:cNvSpPr>
            <a:spLocks noChangeArrowheads="1"/>
          </p:cNvSpPr>
          <p:nvPr/>
        </p:nvSpPr>
        <p:spPr bwMode="auto">
          <a:xfrm>
            <a:off x="517026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定位精度不高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4" name="Rectangle 12"/>
          <p:cNvSpPr>
            <a:spLocks noChangeArrowheads="1"/>
          </p:cNvSpPr>
          <p:nvPr/>
        </p:nvSpPr>
        <p:spPr bwMode="auto">
          <a:xfrm>
            <a:off x="5170261" y="612344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孔精车，轴精车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5" name="Rectangle 13"/>
          <p:cNvSpPr>
            <a:spLocks noChangeArrowheads="1"/>
          </p:cNvSpPr>
          <p:nvPr/>
        </p:nvSpPr>
        <p:spPr bwMode="auto">
          <a:xfrm>
            <a:off x="8123011" y="445367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7" name="Rectangle 15"/>
          <p:cNvSpPr>
            <a:spLocks noChangeArrowheads="1"/>
          </p:cNvSpPr>
          <p:nvPr/>
        </p:nvSpPr>
        <p:spPr bwMode="auto">
          <a:xfrm>
            <a:off x="812301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中等过渡配合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7729" name="Picture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60" y="3566260"/>
            <a:ext cx="22669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0" grpId="0"/>
      <p:bldP spid="627721" grpId="0"/>
      <p:bldP spid="627722" grpId="0"/>
      <p:bldP spid="627723" grpId="0"/>
      <p:bldP spid="627724" grpId="0"/>
      <p:bldP spid="6277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ChangeArrowheads="1"/>
          </p:cNvSpPr>
          <p:nvPr/>
        </p:nvSpPr>
        <p:spPr bwMode="auto">
          <a:xfrm>
            <a:off x="813258" y="1292225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、配合制度的选择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5" name="Rectangle 3"/>
          <p:cNvSpPr>
            <a:spLocks noChangeArrowheads="1"/>
          </p:cNvSpPr>
          <p:nvPr/>
        </p:nvSpPr>
        <p:spPr bwMode="auto">
          <a:xfrm>
            <a:off x="1770520" y="180498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根据基孔制优先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6" name="Rectangle 4"/>
          <p:cNvSpPr>
            <a:spLocks noChangeArrowheads="1"/>
          </p:cNvSpPr>
          <p:nvPr/>
        </p:nvSpPr>
        <p:spPr bwMode="auto">
          <a:xfrm>
            <a:off x="1533982" y="2509194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、配合种类的选择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7" name="Rectangle 5"/>
          <p:cNvSpPr>
            <a:spLocks noChangeArrowheads="1"/>
          </p:cNvSpPr>
          <p:nvPr/>
        </p:nvSpPr>
        <p:spPr bwMode="auto">
          <a:xfrm>
            <a:off x="1894346" y="2967465"/>
            <a:ext cx="28082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无相对运动、不常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拆卸，扭矩不大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8" name="Rectangle 6"/>
          <p:cNvSpPr>
            <a:spLocks noChangeArrowheads="1"/>
          </p:cNvSpPr>
          <p:nvPr/>
        </p:nvSpPr>
        <p:spPr bwMode="auto">
          <a:xfrm>
            <a:off x="1533982" y="4290369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、公差等级选择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9" name="Rectangle 7"/>
          <p:cNvSpPr>
            <a:spLocks noChangeArrowheads="1"/>
          </p:cNvSpPr>
          <p:nvPr/>
        </p:nvSpPr>
        <p:spPr bwMode="auto">
          <a:xfrm>
            <a:off x="2254708" y="5158734"/>
            <a:ext cx="4161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2)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孔和轴精车，孔公差等级选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0" name="Rectangle 8"/>
          <p:cNvSpPr>
            <a:spLocks noChangeArrowheads="1"/>
          </p:cNvSpPr>
          <p:nvPr/>
        </p:nvSpPr>
        <p:spPr bwMode="auto">
          <a:xfrm>
            <a:off x="2254708" y="5590534"/>
            <a:ext cx="3238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3)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轴公差比孔高一级选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1" name="Rectangle 9"/>
          <p:cNvSpPr>
            <a:spLocks noChangeArrowheads="1"/>
          </p:cNvSpPr>
          <p:nvPr/>
        </p:nvSpPr>
        <p:spPr bwMode="auto">
          <a:xfrm>
            <a:off x="1462546" y="6160671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、该尺寸的配合公差设计为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3" name="Rectangle 11"/>
          <p:cNvSpPr>
            <a:spLocks noChangeArrowheads="1"/>
          </p:cNvSpPr>
          <p:nvPr/>
        </p:nvSpPr>
        <p:spPr bwMode="auto">
          <a:xfrm>
            <a:off x="6926717" y="31877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5" name="Rectangle 13"/>
          <p:cNvSpPr>
            <a:spLocks noChangeArrowheads="1"/>
          </p:cNvSpPr>
          <p:nvPr/>
        </p:nvSpPr>
        <p:spPr bwMode="auto">
          <a:xfrm>
            <a:off x="1894345" y="3763963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定位精度不高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6" name="Rectangle 14"/>
          <p:cNvSpPr>
            <a:spLocks noChangeArrowheads="1"/>
          </p:cNvSpPr>
          <p:nvPr/>
        </p:nvSpPr>
        <p:spPr bwMode="auto">
          <a:xfrm>
            <a:off x="6926717" y="373856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7" name="Rectangle 15"/>
          <p:cNvSpPr>
            <a:spLocks noChangeArrowheads="1"/>
          </p:cNvSpPr>
          <p:nvPr/>
        </p:nvSpPr>
        <p:spPr bwMode="auto">
          <a:xfrm>
            <a:off x="8582479" y="3709988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673808" name="Rectangle 16"/>
          <p:cNvSpPr>
            <a:spLocks noChangeArrowheads="1"/>
          </p:cNvSpPr>
          <p:nvPr/>
        </p:nvSpPr>
        <p:spPr bwMode="auto">
          <a:xfrm>
            <a:off x="6949848" y="1825625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3809" name="Rectangle 17"/>
          <p:cNvSpPr>
            <a:spLocks noChangeArrowheads="1"/>
          </p:cNvSpPr>
          <p:nvPr/>
        </p:nvSpPr>
        <p:spPr bwMode="auto">
          <a:xfrm>
            <a:off x="7214055" y="6162902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H8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n7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673810" name="Rectangle 18"/>
          <p:cNvSpPr>
            <a:spLocks noChangeArrowheads="1"/>
          </p:cNvSpPr>
          <p:nvPr/>
        </p:nvSpPr>
        <p:spPr bwMode="auto">
          <a:xfrm>
            <a:off x="7717293" y="5089527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3811" name="Rectangle 19"/>
          <p:cNvSpPr>
            <a:spLocks noChangeArrowheads="1"/>
          </p:cNvSpPr>
          <p:nvPr/>
        </p:nvSpPr>
        <p:spPr bwMode="auto">
          <a:xfrm>
            <a:off x="7717292" y="5592765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IT7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3812" name="Rectangle 20"/>
          <p:cNvSpPr>
            <a:spLocks noChangeArrowheads="1"/>
          </p:cNvSpPr>
          <p:nvPr/>
        </p:nvSpPr>
        <p:spPr bwMode="auto">
          <a:xfrm>
            <a:off x="8366580" y="310004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800" dirty="0">
                <a:latin typeface="宋体" panose="02010600030101010101" pitchFamily="2" charset="-122"/>
              </a:rPr>
              <a:t>j-t</a:t>
            </a:r>
            <a:endParaRPr lang="en-US" altLang="zh-CN" sz="2800" dirty="0">
              <a:latin typeface="宋体" panose="02010600030101010101" pitchFamily="2" charset="-122"/>
            </a:endParaRPr>
          </a:p>
        </p:txBody>
      </p:sp>
      <p:sp>
        <p:nvSpPr>
          <p:cNvPr id="673813" name="Rectangle 21"/>
          <p:cNvSpPr>
            <a:spLocks noChangeArrowheads="1"/>
          </p:cNvSpPr>
          <p:nvPr/>
        </p:nvSpPr>
        <p:spPr bwMode="auto">
          <a:xfrm>
            <a:off x="2254708" y="4729166"/>
            <a:ext cx="23150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1)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中等精度配合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16" name="Rectangle 24"/>
          <p:cNvSpPr>
            <a:spLocks noChangeArrowheads="1"/>
          </p:cNvSpPr>
          <p:nvPr/>
        </p:nvSpPr>
        <p:spPr bwMode="auto">
          <a:xfrm>
            <a:off x="7717293" y="4639132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/>
      <p:bldP spid="673796" grpId="0"/>
      <p:bldP spid="673797" grpId="0"/>
      <p:bldP spid="673798" grpId="0"/>
      <p:bldP spid="673799" grpId="0"/>
      <p:bldP spid="673800" grpId="0"/>
      <p:bldP spid="673801" grpId="0"/>
      <p:bldP spid="673803" grpId="0"/>
      <p:bldP spid="673805" grpId="0"/>
      <p:bldP spid="673806" grpId="0"/>
      <p:bldP spid="673807" grpId="0"/>
      <p:bldP spid="673808" grpId="0"/>
      <p:bldP spid="673809" grpId="0"/>
      <p:bldP spid="673810" grpId="0"/>
      <p:bldP spid="673812" grpId="0"/>
      <p:bldP spid="673813" grpId="0"/>
      <p:bldP spid="67381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21" name="Rectangle 5"/>
          <p:cNvSpPr>
            <a:spLocks noChangeArrowheads="1"/>
          </p:cNvSpPr>
          <p:nvPr/>
        </p:nvSpPr>
        <p:spPr bwMode="auto">
          <a:xfrm>
            <a:off x="644895" y="1179811"/>
            <a:ext cx="34435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、配合公差标注与分解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4822" name="Rectangle 6"/>
          <p:cNvSpPr>
            <a:spLocks noChangeArrowheads="1"/>
          </p:cNvSpPr>
          <p:nvPr/>
        </p:nvSpPr>
        <p:spPr bwMode="auto">
          <a:xfrm>
            <a:off x="4553632" y="1152979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H8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4823" name="AutoShape 7"/>
          <p:cNvSpPr>
            <a:spLocks noChangeArrowheads="1"/>
          </p:cNvSpPr>
          <p:nvPr/>
        </p:nvSpPr>
        <p:spPr bwMode="auto">
          <a:xfrm rot="5400000">
            <a:off x="5849031" y="10815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4" name="Rectangle 8"/>
          <p:cNvSpPr>
            <a:spLocks noChangeArrowheads="1"/>
          </p:cNvSpPr>
          <p:nvPr/>
        </p:nvSpPr>
        <p:spPr bwMode="auto">
          <a:xfrm>
            <a:off x="6423707" y="1152979"/>
            <a:ext cx="86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4825" name="Rectangle 9"/>
          <p:cNvSpPr>
            <a:spLocks noChangeArrowheads="1"/>
          </p:cNvSpPr>
          <p:nvPr/>
        </p:nvSpPr>
        <p:spPr bwMode="auto">
          <a:xfrm>
            <a:off x="7001556" y="1081542"/>
            <a:ext cx="1295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+0.033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4826" name="Rectangle 10"/>
          <p:cNvSpPr>
            <a:spLocks noChangeArrowheads="1"/>
          </p:cNvSpPr>
          <p:nvPr/>
        </p:nvSpPr>
        <p:spPr bwMode="auto">
          <a:xfrm>
            <a:off x="4553632" y="1729242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n7</a:t>
            </a:r>
            <a:endParaRPr lang="en-US" altLang="zh-CN" sz="24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4827" name="AutoShape 11"/>
          <p:cNvSpPr>
            <a:spLocks noChangeArrowheads="1"/>
          </p:cNvSpPr>
          <p:nvPr/>
        </p:nvSpPr>
        <p:spPr bwMode="auto">
          <a:xfrm rot="5400000">
            <a:off x="5849031" y="17292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8" name="Rectangle 12"/>
          <p:cNvSpPr>
            <a:spLocks noChangeArrowheads="1"/>
          </p:cNvSpPr>
          <p:nvPr/>
        </p:nvSpPr>
        <p:spPr bwMode="auto">
          <a:xfrm>
            <a:off x="6423706" y="1800679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4829" name="Rectangle 13"/>
          <p:cNvSpPr>
            <a:spLocks noChangeArrowheads="1"/>
          </p:cNvSpPr>
          <p:nvPr/>
        </p:nvSpPr>
        <p:spPr bwMode="auto">
          <a:xfrm>
            <a:off x="7071406" y="1729242"/>
            <a:ext cx="12255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+0.036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+0.015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pic>
        <p:nvPicPr>
          <p:cNvPr id="674830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30" y="2636839"/>
            <a:ext cx="261461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2" y="4076700"/>
            <a:ext cx="49371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13" y="2852739"/>
            <a:ext cx="1863725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13" y="4149726"/>
            <a:ext cx="5318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82" y="3876449"/>
            <a:ext cx="2592388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46" y="4020912"/>
            <a:ext cx="490537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2" grpId="0"/>
      <p:bldP spid="674823" grpId="0" animBg="1"/>
      <p:bldP spid="674824" grpId="0"/>
      <p:bldP spid="674825" grpId="0"/>
      <p:bldP spid="674826" grpId="0"/>
      <p:bldP spid="674827" grpId="0" animBg="1"/>
      <p:bldP spid="674828" grpId="0"/>
      <p:bldP spid="67482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2" y="990071"/>
            <a:ext cx="10854677" cy="562521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5052"/>
            <a:ext cx="12192000" cy="22878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72" name="Group 76"/>
          <p:cNvGraphicFramePr>
            <a:graphicFrameLocks noGrp="1"/>
          </p:cNvGraphicFramePr>
          <p:nvPr/>
        </p:nvGraphicFramePr>
        <p:xfrm>
          <a:off x="381001" y="2004620"/>
          <a:ext cx="11429999" cy="4690096"/>
        </p:xfrm>
        <a:graphic>
          <a:graphicData uri="http://schemas.openxmlformats.org/drawingml/2006/table">
            <a:tbl>
              <a:tblPr/>
              <a:tblGrid>
                <a:gridCol w="1801543"/>
                <a:gridCol w="1479507"/>
                <a:gridCol w="1694197"/>
                <a:gridCol w="1481838"/>
                <a:gridCol w="1586852"/>
                <a:gridCol w="1586852"/>
                <a:gridCol w="1799210"/>
              </a:tblGrid>
              <a:tr h="842114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孔或轴</a:t>
                      </a:r>
                      <a:endParaRPr kumimoji="0" lang="zh-CN" altLang="en-US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最大极限尺寸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最小极限尺寸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上偏差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下偏差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公差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尺寸标注</a:t>
                      </a:r>
                      <a:endParaRPr kumimoji="0" lang="zh-CN" altLang="en-US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0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孔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10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9.985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9.97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-0.015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-0.03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41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孔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18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18.018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+0.018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0.018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1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孔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30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30.012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29.991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+0.012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-0.009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0.021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41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轴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40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39.95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39.888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-0.050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-0.112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0.062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40161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轴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60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60.041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60.011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+0.041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+0.011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0.030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  <a:tr h="64191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轴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:</a:t>
                      </a: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sym typeface="Symbol" panose="05050102010706020507" pitchFamily="18" charset="2"/>
                        </a:rPr>
                        <a:t>85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sym typeface="Symbol" panose="05050102010706020507" pitchFamily="18" charset="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85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84.978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-0.022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0.022</a:t>
                      </a:r>
                      <a:endParaRPr kumimoji="0" lang="en-US" altLang="zh-CN" sz="22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zh-CN" sz="22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9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3141" name="Object 69"/>
          <p:cNvGraphicFramePr>
            <a:graphicFrameLocks noChangeAspect="1"/>
          </p:cNvGraphicFramePr>
          <p:nvPr/>
        </p:nvGraphicFramePr>
        <p:xfrm>
          <a:off x="10194245" y="3569442"/>
          <a:ext cx="981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8" name="公式" r:id="rId1" imgW="520700" imgH="241300" progId="Equation.3">
                  <p:embed/>
                </p:oleObj>
              </mc:Choice>
              <mc:Fallback>
                <p:oleObj name="公式" r:id="rId1" imgW="520700" imgH="241300" progId="Equation.3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4245" y="3569442"/>
                        <a:ext cx="9810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2" name="Object 70"/>
          <p:cNvGraphicFramePr>
            <a:graphicFrameLocks noChangeAspect="1"/>
          </p:cNvGraphicFramePr>
          <p:nvPr/>
        </p:nvGraphicFramePr>
        <p:xfrm>
          <a:off x="10190731" y="2933931"/>
          <a:ext cx="9810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89" name="公式" r:id="rId3" imgW="520700" imgH="241300" progId="Equation.3">
                  <p:embed/>
                </p:oleObj>
              </mc:Choice>
              <mc:Fallback>
                <p:oleObj name="公式" r:id="rId3" imgW="520700" imgH="241300" progId="Equation.3">
                  <p:embed/>
                  <p:pic>
                    <p:nvPicPr>
                      <p:cNvPr id="0" name="Object 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90731" y="2933931"/>
                        <a:ext cx="981075" cy="454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3" name="Object 71"/>
          <p:cNvGraphicFramePr>
            <a:graphicFrameLocks noChangeAspect="1"/>
          </p:cNvGraphicFramePr>
          <p:nvPr/>
        </p:nvGraphicFramePr>
        <p:xfrm>
          <a:off x="10270899" y="4204953"/>
          <a:ext cx="1004888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0" name="公式" r:id="rId5" imgW="533400" imgH="241300" progId="Equation.3">
                  <p:embed/>
                </p:oleObj>
              </mc:Choice>
              <mc:Fallback>
                <p:oleObj name="公式" r:id="rId5" imgW="533400" imgH="241300" progId="Equation.3">
                  <p:embed/>
                  <p:pic>
                    <p:nvPicPr>
                      <p:cNvPr id="0" name="Object 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0899" y="4204953"/>
                        <a:ext cx="1004888" cy="454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4" name="Object 72"/>
          <p:cNvGraphicFramePr>
            <a:graphicFrameLocks noChangeAspect="1"/>
          </p:cNvGraphicFramePr>
          <p:nvPr/>
        </p:nvGraphicFramePr>
        <p:xfrm>
          <a:off x="10272146" y="4884909"/>
          <a:ext cx="1028700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1" name="公式" r:id="rId7" imgW="546100" imgH="241300" progId="Equation.3">
                  <p:embed/>
                </p:oleObj>
              </mc:Choice>
              <mc:Fallback>
                <p:oleObj name="公式" r:id="rId7" imgW="546100" imgH="241300" progId="Equation.3">
                  <p:embed/>
                  <p:pic>
                    <p:nvPicPr>
                      <p:cNvPr id="0" name="Object 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72146" y="4884909"/>
                        <a:ext cx="1028700" cy="454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5" name="Object 73"/>
          <p:cNvGraphicFramePr>
            <a:graphicFrameLocks noChangeAspect="1"/>
          </p:cNvGraphicFramePr>
          <p:nvPr/>
        </p:nvGraphicFramePr>
        <p:xfrm>
          <a:off x="10284053" y="5466784"/>
          <a:ext cx="10048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2" name="公式" r:id="rId9" imgW="533400" imgH="241300" progId="Equation.3">
                  <p:embed/>
                </p:oleObj>
              </mc:Choice>
              <mc:Fallback>
                <p:oleObj name="公式" r:id="rId9" imgW="533400" imgH="241300" progId="Equation.3">
                  <p:embed/>
                  <p:pic>
                    <p:nvPicPr>
                      <p:cNvPr id="0" name="Object 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284053" y="5466784"/>
                        <a:ext cx="1004887" cy="454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46" name="Object 74"/>
          <p:cNvGraphicFramePr>
            <a:graphicFrameLocks noChangeAspect="1"/>
          </p:cNvGraphicFramePr>
          <p:nvPr/>
        </p:nvGraphicFramePr>
        <p:xfrm>
          <a:off x="10403797" y="6128034"/>
          <a:ext cx="10048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93" name="公式" r:id="rId11" imgW="533400" imgH="241300" progId="Equation.3">
                  <p:embed/>
                </p:oleObj>
              </mc:Choice>
              <mc:Fallback>
                <p:oleObj name="公式" r:id="rId11" imgW="533400" imgH="241300" progId="Equation.3">
                  <p:embed/>
                  <p:pic>
                    <p:nvPicPr>
                      <p:cNvPr id="0" name="Object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03797" y="6128034"/>
                        <a:ext cx="1004887" cy="45402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7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内容占位符 2"/>
          <p:cNvSpPr txBox="1"/>
          <p:nvPr/>
        </p:nvSpPr>
        <p:spPr>
          <a:xfrm>
            <a:off x="395111" y="924500"/>
            <a:ext cx="11415889" cy="108012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altLang="zh-CN" sz="2400" dirty="0">
                <a:latin typeface="+mj-ea"/>
                <a:ea typeface="+mj-ea"/>
              </a:rPr>
              <a:t>1</a:t>
            </a:r>
            <a:r>
              <a:rPr lang="zh-CN" altLang="en-US" sz="2400" dirty="0">
                <a:latin typeface="+mj-ea"/>
                <a:ea typeface="+mj-ea"/>
              </a:rPr>
              <a:t>、计算出下表中的上、下极限偏差和公差，并根据国家标准标标注公称尺寸和上下偏差（单位为</a:t>
            </a:r>
            <a:r>
              <a:rPr lang="en-US" altLang="zh-CN" sz="2400" dirty="0">
                <a:latin typeface="+mj-ea"/>
                <a:ea typeface="+mj-ea"/>
              </a:rPr>
              <a:t>mm</a:t>
            </a:r>
            <a:r>
              <a:rPr lang="zh-CN" altLang="en-US" sz="2400" dirty="0">
                <a:latin typeface="+mj-ea"/>
                <a:ea typeface="+mj-ea"/>
              </a:rPr>
              <a:t>）。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3"/>
          <p:cNvGrpSpPr/>
          <p:nvPr/>
        </p:nvGrpSpPr>
        <p:grpSpPr bwMode="auto">
          <a:xfrm>
            <a:off x="1228824" y="4885228"/>
            <a:ext cx="2295525" cy="1670050"/>
            <a:chOff x="480" y="2714"/>
            <a:chExt cx="1446" cy="1052"/>
          </a:xfrm>
        </p:grpSpPr>
        <p:sp>
          <p:nvSpPr>
            <p:cNvPr id="51" name="Line 4"/>
            <p:cNvSpPr>
              <a:spLocks noChangeShapeType="1"/>
            </p:cNvSpPr>
            <p:nvPr/>
          </p:nvSpPr>
          <p:spPr bwMode="auto">
            <a:xfrm>
              <a:off x="672" y="3190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Line 5"/>
            <p:cNvSpPr>
              <a:spLocks noChangeShapeType="1"/>
            </p:cNvSpPr>
            <p:nvPr/>
          </p:nvSpPr>
          <p:spPr bwMode="auto">
            <a:xfrm flipV="1">
              <a:off x="768" y="319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Rectangle 6"/>
            <p:cNvSpPr>
              <a:spLocks noChangeArrowheads="1"/>
            </p:cNvSpPr>
            <p:nvPr/>
          </p:nvSpPr>
          <p:spPr bwMode="auto">
            <a:xfrm>
              <a:off x="480" y="3094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4" name="Rectangle 7"/>
            <p:cNvSpPr>
              <a:spLocks noChangeArrowheads="1"/>
            </p:cNvSpPr>
            <p:nvPr/>
          </p:nvSpPr>
          <p:spPr bwMode="auto">
            <a:xfrm>
              <a:off x="480" y="2976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480" y="3216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6" name="Rectangle 9"/>
            <p:cNvSpPr>
              <a:spLocks noChangeArrowheads="1"/>
            </p:cNvSpPr>
            <p:nvPr/>
          </p:nvSpPr>
          <p:spPr bwMode="auto">
            <a:xfrm rot="-5400000">
              <a:off x="468" y="3465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20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7" name="Rectangle 10"/>
            <p:cNvSpPr>
              <a:spLocks noChangeArrowheads="1"/>
            </p:cNvSpPr>
            <p:nvPr/>
          </p:nvSpPr>
          <p:spPr bwMode="auto">
            <a:xfrm>
              <a:off x="912" y="2880"/>
              <a:ext cx="480" cy="3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8" name="Rectangle 11"/>
            <p:cNvSpPr>
              <a:spLocks noChangeArrowheads="1"/>
            </p:cNvSpPr>
            <p:nvPr/>
          </p:nvSpPr>
          <p:spPr bwMode="auto">
            <a:xfrm>
              <a:off x="912" y="3382"/>
              <a:ext cx="528" cy="21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9" name="Rectangle 12"/>
            <p:cNvSpPr>
              <a:spLocks noChangeArrowheads="1"/>
            </p:cNvSpPr>
            <p:nvPr/>
          </p:nvSpPr>
          <p:spPr bwMode="auto">
            <a:xfrm>
              <a:off x="1345" y="2714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+0.033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1392" y="3238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-0.065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>
              <a:off x="1392" y="3504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-0.098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62" name="Rectangle 39"/>
          <p:cNvSpPr>
            <a:spLocks noChangeArrowheads="1"/>
          </p:cNvSpPr>
          <p:nvPr/>
        </p:nvSpPr>
        <p:spPr bwMode="auto">
          <a:xfrm>
            <a:off x="597793" y="4495194"/>
            <a:ext cx="18716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）间隙配合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" name="Rectangle 40"/>
          <p:cNvSpPr>
            <a:spLocks noChangeArrowheads="1"/>
          </p:cNvSpPr>
          <p:nvPr/>
        </p:nvSpPr>
        <p:spPr bwMode="auto">
          <a:xfrm>
            <a:off x="3981222" y="5223894"/>
            <a:ext cx="5429692" cy="1206549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ES-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+0.033-(-0.098) = +0.131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EI-es = 0-(-0.065) = +0.065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︱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max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 - </a:t>
            </a:r>
            <a:r>
              <a:rPr lang="en-US" altLang="zh-CN" sz="18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1800" baseline="-2500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min</a:t>
            </a:r>
            <a:r>
              <a:rPr lang="en-US" altLang="zh-CN" sz="1800" dirty="0">
                <a:solidFill>
                  <a:srgbClr val="000000"/>
                </a:solidFill>
                <a:latin typeface="Times New Roman" panose="02020603050405020304" pitchFamily="18" charset="0"/>
              </a:rPr>
              <a:t>︱ =︱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0.131-0.065</a:t>
            </a:r>
            <a:r>
              <a:rPr lang="en-US" altLang="zh-CN" sz="1800" dirty="0">
                <a:solidFill>
                  <a:srgbClr val="000000"/>
                </a:solidFill>
                <a:latin typeface="Verdana" panose="020B0604030504040204" pitchFamily="34" charset="0"/>
              </a:rPr>
              <a:t>︱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0.066 mm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4" name="Object 3"/>
          <p:cNvGraphicFramePr>
            <a:graphicFrameLocks noChangeAspect="1"/>
          </p:cNvGraphicFramePr>
          <p:nvPr/>
        </p:nvGraphicFramePr>
        <p:xfrm>
          <a:off x="9825505" y="5298922"/>
          <a:ext cx="13335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8" name="公式" r:id="rId1" imgW="533400" imgH="393700" progId="Equation.3">
                  <p:embed/>
                </p:oleObj>
              </mc:Choice>
              <mc:Fallback>
                <p:oleObj name="公式" r:id="rId1" imgW="5334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25505" y="5298922"/>
                        <a:ext cx="13335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6" name="Rectangle 3"/>
          <p:cNvSpPr>
            <a:spLocks noChangeArrowheads="1"/>
          </p:cNvSpPr>
          <p:nvPr/>
        </p:nvSpPr>
        <p:spPr bwMode="auto">
          <a:xfrm>
            <a:off x="9623" y="4429817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252962" y="1088674"/>
            <a:ext cx="5843038" cy="1656184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+mj-ea"/>
                <a:ea typeface="+mj-ea"/>
              </a:rPr>
              <a:t>2</a:t>
            </a:r>
            <a:r>
              <a:rPr lang="zh-CN" altLang="en-US" sz="2400" dirty="0">
                <a:latin typeface="+mj-ea"/>
                <a:ea typeface="+mj-ea"/>
              </a:rPr>
              <a:t>、已知下列三对孔、轴配合，要求</a:t>
            </a:r>
            <a:endParaRPr lang="en-US" altLang="zh-CN" sz="24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1</a:t>
            </a:r>
            <a:r>
              <a:rPr lang="zh-CN" altLang="en-US" sz="2000" dirty="0">
                <a:latin typeface="+mj-ea"/>
                <a:ea typeface="+mj-ea"/>
              </a:rPr>
              <a:t>）分别绘出公差带图，并说明它们的配合类别；</a:t>
            </a:r>
            <a:endParaRPr lang="en-US" altLang="zh-CN" sz="20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2</a:t>
            </a:r>
            <a:r>
              <a:rPr lang="zh-CN" altLang="en-US" sz="2000" dirty="0">
                <a:latin typeface="+mj-ea"/>
                <a:ea typeface="+mj-ea"/>
              </a:rPr>
              <a:t>）分别计算三对配合的最大与最小间隙或过盈及配合公差；</a:t>
            </a:r>
            <a:endParaRPr lang="en-US" altLang="zh-CN" sz="20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+mj-ea"/>
                <a:ea typeface="+mj-ea"/>
              </a:rPr>
              <a:t>（</a:t>
            </a:r>
            <a:r>
              <a:rPr lang="en-US" altLang="zh-CN" sz="2000" dirty="0">
                <a:latin typeface="+mj-ea"/>
                <a:ea typeface="+mj-ea"/>
              </a:rPr>
              <a:t>3</a:t>
            </a:r>
            <a:r>
              <a:rPr lang="zh-CN" altLang="en-US" sz="2000" dirty="0">
                <a:latin typeface="+mj-ea"/>
                <a:ea typeface="+mj-ea"/>
              </a:rPr>
              <a:t>）查表确定孔轴公差代号。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/>
        </p:nvGraphicFramePr>
        <p:xfrm>
          <a:off x="6976631" y="1327394"/>
          <a:ext cx="2016488" cy="5624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9" name="Equation" r:id="rId3" imgW="20726400" imgH="5791200" progId="Equation.DSMT4">
                  <p:embed/>
                </p:oleObj>
              </mc:Choice>
              <mc:Fallback>
                <p:oleObj name="Equation" r:id="rId3" imgW="20726400" imgH="57912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631" y="1327394"/>
                        <a:ext cx="2016488" cy="56242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6976631" y="2191490"/>
          <a:ext cx="206540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0" name="Equation" r:id="rId5" imgW="20726400" imgH="5791200" progId="Equation.DSMT4">
                  <p:embed/>
                </p:oleObj>
              </mc:Choice>
              <mc:Fallback>
                <p:oleObj name="Equation" r:id="rId5" imgW="20726400" imgH="579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631" y="2191490"/>
                        <a:ext cx="2065403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/>
          <p:cNvGraphicFramePr>
            <a:graphicFrameLocks noChangeAspect="1"/>
          </p:cNvGraphicFramePr>
          <p:nvPr/>
        </p:nvGraphicFramePr>
        <p:xfrm>
          <a:off x="6976631" y="3127594"/>
          <a:ext cx="2065403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1" name="Equation" r:id="rId7" imgW="20726400" imgH="5791200" progId="Equation.DSMT4">
                  <p:embed/>
                </p:oleObj>
              </mc:Choice>
              <mc:Fallback>
                <p:oleObj name="Equation" r:id="rId7" imgW="20726400" imgH="57912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76631" y="3127594"/>
                        <a:ext cx="2065403" cy="5760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9915118" y="1328089"/>
          <a:ext cx="20447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2" name="Equation" r:id="rId9" imgW="21031200" imgH="5791200" progId="Equation.DSMT4">
                  <p:embed/>
                </p:oleObj>
              </mc:Choice>
              <mc:Fallback>
                <p:oleObj name="Equation" r:id="rId9" imgW="21031200" imgH="57912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15118" y="1328089"/>
                        <a:ext cx="20447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/>
        </p:nvGraphicFramePr>
        <p:xfrm>
          <a:off x="9943445" y="2227943"/>
          <a:ext cx="20145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3" name="Equation" r:id="rId11" imgW="20726400" imgH="5791200" progId="Equation.DSMT4">
                  <p:embed/>
                </p:oleObj>
              </mc:Choice>
              <mc:Fallback>
                <p:oleObj name="Equation" r:id="rId11" imgW="20726400" imgH="57912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3445" y="2227943"/>
                        <a:ext cx="20145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/>
        </p:nvGraphicFramePr>
        <p:xfrm>
          <a:off x="9943445" y="3134406"/>
          <a:ext cx="2014538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64" name="Equation" r:id="rId13" imgW="20726400" imgH="5791200" progId="Equation.DSMT4">
                  <p:embed/>
                </p:oleObj>
              </mc:Choice>
              <mc:Fallback>
                <p:oleObj name="Equation" r:id="rId13" imgW="20726400" imgH="57912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43445" y="3134406"/>
                        <a:ext cx="2014538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矩形 26"/>
          <p:cNvSpPr/>
          <p:nvPr/>
        </p:nvSpPr>
        <p:spPr>
          <a:xfrm>
            <a:off x="5968519" y="1352463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83964" y="2227756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95253" y="3184002"/>
            <a:ext cx="9813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Group 15"/>
          <p:cNvGrpSpPr/>
          <p:nvPr/>
        </p:nvGrpSpPr>
        <p:grpSpPr bwMode="auto">
          <a:xfrm>
            <a:off x="1271929" y="4862514"/>
            <a:ext cx="2679700" cy="1744663"/>
            <a:chOff x="3837" y="2666"/>
            <a:chExt cx="1688" cy="1099"/>
          </a:xfrm>
        </p:grpSpPr>
        <p:sp>
          <p:nvSpPr>
            <p:cNvPr id="4122" name="Line 16"/>
            <p:cNvSpPr>
              <a:spLocks noChangeShapeType="1"/>
            </p:cNvSpPr>
            <p:nvPr/>
          </p:nvSpPr>
          <p:spPr bwMode="auto">
            <a:xfrm>
              <a:off x="4032" y="316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3" name="Line 17"/>
            <p:cNvSpPr>
              <a:spLocks noChangeShapeType="1"/>
            </p:cNvSpPr>
            <p:nvPr/>
          </p:nvSpPr>
          <p:spPr bwMode="auto">
            <a:xfrm flipV="1">
              <a:off x="4176" y="319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24" name="Rectangle 18"/>
            <p:cNvSpPr>
              <a:spLocks noChangeArrowheads="1"/>
            </p:cNvSpPr>
            <p:nvPr/>
          </p:nvSpPr>
          <p:spPr bwMode="auto">
            <a:xfrm>
              <a:off x="3837" y="3094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25" name="Rectangle 19"/>
            <p:cNvSpPr>
              <a:spLocks noChangeArrowheads="1"/>
            </p:cNvSpPr>
            <p:nvPr/>
          </p:nvSpPr>
          <p:spPr bwMode="auto">
            <a:xfrm>
              <a:off x="3840" y="2976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26" name="Rectangle 20"/>
            <p:cNvSpPr>
              <a:spLocks noChangeArrowheads="1"/>
            </p:cNvSpPr>
            <p:nvPr/>
          </p:nvSpPr>
          <p:spPr bwMode="auto">
            <a:xfrm>
              <a:off x="3864" y="3216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27" name="Rectangle 21"/>
            <p:cNvSpPr>
              <a:spLocks noChangeArrowheads="1"/>
            </p:cNvSpPr>
            <p:nvPr/>
          </p:nvSpPr>
          <p:spPr bwMode="auto">
            <a:xfrm rot="-5400000">
              <a:off x="3924" y="3464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55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28" name="Rectangle 22"/>
            <p:cNvSpPr>
              <a:spLocks noChangeArrowheads="1"/>
            </p:cNvSpPr>
            <p:nvPr/>
          </p:nvSpPr>
          <p:spPr bwMode="auto">
            <a:xfrm>
              <a:off x="4272" y="2976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29" name="Rectangle 23"/>
            <p:cNvSpPr>
              <a:spLocks noChangeArrowheads="1"/>
            </p:cNvSpPr>
            <p:nvPr/>
          </p:nvSpPr>
          <p:spPr bwMode="auto">
            <a:xfrm>
              <a:off x="4747" y="2954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+0.030</a:t>
              </a:r>
              <a:endParaRPr kumimoji="1" lang="en-US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30" name="Rectangle 24"/>
            <p:cNvSpPr>
              <a:spLocks noChangeArrowheads="1"/>
            </p:cNvSpPr>
            <p:nvPr/>
          </p:nvSpPr>
          <p:spPr bwMode="auto">
            <a:xfrm>
              <a:off x="4416" y="2784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31" name="Rectangle 25"/>
            <p:cNvSpPr>
              <a:spLocks noChangeArrowheads="1"/>
            </p:cNvSpPr>
            <p:nvPr/>
          </p:nvSpPr>
          <p:spPr bwMode="auto">
            <a:xfrm>
              <a:off x="4939" y="2666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+0.060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32" name="Rectangle 26"/>
            <p:cNvSpPr>
              <a:spLocks noChangeArrowheads="1"/>
            </p:cNvSpPr>
            <p:nvPr/>
          </p:nvSpPr>
          <p:spPr bwMode="auto">
            <a:xfrm>
              <a:off x="4944" y="2810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+0.041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4101" name="Group 27"/>
          <p:cNvGrpSpPr/>
          <p:nvPr/>
        </p:nvGrpSpPr>
        <p:grpSpPr bwMode="auto">
          <a:xfrm>
            <a:off x="1041741" y="1842691"/>
            <a:ext cx="3070225" cy="1341437"/>
            <a:chOff x="2064" y="2614"/>
            <a:chExt cx="1934" cy="845"/>
          </a:xfrm>
        </p:grpSpPr>
        <p:sp>
          <p:nvSpPr>
            <p:cNvPr id="4111" name="Line 28"/>
            <p:cNvSpPr>
              <a:spLocks noChangeShapeType="1"/>
            </p:cNvSpPr>
            <p:nvPr/>
          </p:nvSpPr>
          <p:spPr bwMode="auto">
            <a:xfrm>
              <a:off x="2256" y="289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2" name="Line 29"/>
            <p:cNvSpPr>
              <a:spLocks noChangeShapeType="1"/>
            </p:cNvSpPr>
            <p:nvPr/>
          </p:nvSpPr>
          <p:spPr bwMode="auto">
            <a:xfrm flipV="1">
              <a:off x="2352" y="289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13" name="Rectangle 30"/>
            <p:cNvSpPr>
              <a:spLocks noChangeArrowheads="1"/>
            </p:cNvSpPr>
            <p:nvPr/>
          </p:nvSpPr>
          <p:spPr bwMode="auto">
            <a:xfrm>
              <a:off x="2064" y="2802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14" name="Rectangle 31"/>
            <p:cNvSpPr>
              <a:spLocks noChangeArrowheads="1"/>
            </p:cNvSpPr>
            <p:nvPr/>
          </p:nvSpPr>
          <p:spPr bwMode="auto">
            <a:xfrm>
              <a:off x="2064" y="2684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15" name="Rectangle 32"/>
            <p:cNvSpPr>
              <a:spLocks noChangeArrowheads="1"/>
            </p:cNvSpPr>
            <p:nvPr/>
          </p:nvSpPr>
          <p:spPr bwMode="auto">
            <a:xfrm>
              <a:off x="2088" y="2924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16" name="Rectangle 33"/>
            <p:cNvSpPr>
              <a:spLocks noChangeArrowheads="1"/>
            </p:cNvSpPr>
            <p:nvPr/>
          </p:nvSpPr>
          <p:spPr bwMode="auto">
            <a:xfrm rot="-5400000">
              <a:off x="2052" y="3158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35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17" name="Rectangle 34"/>
            <p:cNvSpPr>
              <a:spLocks noChangeArrowheads="1"/>
            </p:cNvSpPr>
            <p:nvPr/>
          </p:nvSpPr>
          <p:spPr bwMode="auto">
            <a:xfrm>
              <a:off x="2496" y="2828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18" name="Rectangle 35"/>
            <p:cNvSpPr>
              <a:spLocks noChangeArrowheads="1"/>
            </p:cNvSpPr>
            <p:nvPr/>
          </p:nvSpPr>
          <p:spPr bwMode="auto">
            <a:xfrm>
              <a:off x="2832" y="2614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+0.007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19" name="Rectangle 36"/>
            <p:cNvSpPr>
              <a:spLocks noChangeArrowheads="1"/>
            </p:cNvSpPr>
            <p:nvPr/>
          </p:nvSpPr>
          <p:spPr bwMode="auto">
            <a:xfrm>
              <a:off x="3122" y="2901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4120" name="Rectangle 37"/>
            <p:cNvSpPr>
              <a:spLocks noChangeArrowheads="1"/>
            </p:cNvSpPr>
            <p:nvPr/>
          </p:nvSpPr>
          <p:spPr bwMode="auto">
            <a:xfrm>
              <a:off x="2789" y="3022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-0.018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4121" name="Rectangle 38"/>
            <p:cNvSpPr>
              <a:spLocks noChangeArrowheads="1"/>
            </p:cNvSpPr>
            <p:nvPr/>
          </p:nvSpPr>
          <p:spPr bwMode="auto">
            <a:xfrm>
              <a:off x="3470" y="3022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-0.016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4104" name="Rectangle 41"/>
          <p:cNvSpPr>
            <a:spLocks noChangeArrowheads="1"/>
          </p:cNvSpPr>
          <p:nvPr/>
        </p:nvSpPr>
        <p:spPr bwMode="auto">
          <a:xfrm>
            <a:off x="760413" y="1056480"/>
            <a:ext cx="215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）过渡配合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5" name="Rectangle 42"/>
          <p:cNvSpPr>
            <a:spLocks noChangeArrowheads="1"/>
          </p:cNvSpPr>
          <p:nvPr/>
        </p:nvSpPr>
        <p:spPr bwMode="auto">
          <a:xfrm>
            <a:off x="4458152" y="1715351"/>
            <a:ext cx="5976937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ES-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0.007 +0.016 = +0.023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EI-es = -0.018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=︱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—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︱=︱+0.023-(-0.018)︱= 0.041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106" name="Rectangle 43"/>
          <p:cNvSpPr>
            <a:spLocks noChangeArrowheads="1"/>
          </p:cNvSpPr>
          <p:nvPr/>
        </p:nvSpPr>
        <p:spPr bwMode="auto">
          <a:xfrm>
            <a:off x="836954" y="4132660"/>
            <a:ext cx="23034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）过盈配合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107" name="Rectangle 44"/>
          <p:cNvSpPr>
            <a:spLocks noChangeArrowheads="1"/>
          </p:cNvSpPr>
          <p:nvPr/>
        </p:nvSpPr>
        <p:spPr bwMode="auto">
          <a:xfrm>
            <a:off x="4477091" y="5031357"/>
            <a:ext cx="5934981" cy="1217599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EI-es = 0-(+0.060) = -0.060mm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ES-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+0.03-(+0.041) = -0.011mm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=︱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-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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︱=︱-0.011-(-0.060)︱= 0.049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4109" name="Object 47"/>
          <p:cNvGraphicFramePr>
            <a:graphicFrameLocks noChangeAspect="1"/>
          </p:cNvGraphicFramePr>
          <p:nvPr/>
        </p:nvGraphicFramePr>
        <p:xfrm>
          <a:off x="10731951" y="1797447"/>
          <a:ext cx="130175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8" name="公式" r:id="rId1" imgW="520700" imgH="393700" progId="Equation.3">
                  <p:embed/>
                </p:oleObj>
              </mc:Choice>
              <mc:Fallback>
                <p:oleObj name="公式" r:id="rId1" imgW="520700" imgH="3937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31951" y="1797447"/>
                        <a:ext cx="130175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Object 48"/>
          <p:cNvGraphicFramePr>
            <a:graphicFrameLocks noChangeAspect="1"/>
          </p:cNvGraphicFramePr>
          <p:nvPr/>
        </p:nvGraphicFramePr>
        <p:xfrm>
          <a:off x="10671628" y="5163345"/>
          <a:ext cx="1333500" cy="99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69" name="公式" r:id="rId3" imgW="533400" imgH="393700" progId="Equation.3">
                  <p:embed/>
                </p:oleObj>
              </mc:Choice>
              <mc:Fallback>
                <p:oleObj name="公式" r:id="rId3" imgW="533400" imgH="393700" progId="Equation.3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71628" y="5163345"/>
                        <a:ext cx="1333500" cy="992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3"/>
          <p:cNvGrpSpPr/>
          <p:nvPr/>
        </p:nvGrpSpPr>
        <p:grpSpPr bwMode="auto">
          <a:xfrm>
            <a:off x="3679117" y="4432277"/>
            <a:ext cx="2293937" cy="1670050"/>
            <a:chOff x="480" y="2714"/>
            <a:chExt cx="1445" cy="1052"/>
          </a:xfrm>
        </p:grpSpPr>
        <p:sp>
          <p:nvSpPr>
            <p:cNvPr id="22" name="Line 4"/>
            <p:cNvSpPr>
              <a:spLocks noChangeShapeType="1"/>
            </p:cNvSpPr>
            <p:nvPr/>
          </p:nvSpPr>
          <p:spPr bwMode="auto">
            <a:xfrm>
              <a:off x="672" y="3190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5"/>
            <p:cNvSpPr>
              <a:spLocks noChangeShapeType="1"/>
            </p:cNvSpPr>
            <p:nvPr/>
          </p:nvSpPr>
          <p:spPr bwMode="auto">
            <a:xfrm flipV="1">
              <a:off x="768" y="319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Rectangle 6"/>
            <p:cNvSpPr>
              <a:spLocks noChangeArrowheads="1"/>
            </p:cNvSpPr>
            <p:nvPr/>
          </p:nvSpPr>
          <p:spPr bwMode="auto">
            <a:xfrm>
              <a:off x="480" y="3094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5" name="Rectangle 7"/>
            <p:cNvSpPr>
              <a:spLocks noChangeArrowheads="1"/>
            </p:cNvSpPr>
            <p:nvPr/>
          </p:nvSpPr>
          <p:spPr bwMode="auto">
            <a:xfrm>
              <a:off x="480" y="2976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6" name="Rectangle 8"/>
            <p:cNvSpPr>
              <a:spLocks noChangeArrowheads="1"/>
            </p:cNvSpPr>
            <p:nvPr/>
          </p:nvSpPr>
          <p:spPr bwMode="auto">
            <a:xfrm>
              <a:off x="480" y="3216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7" name="Rectangle 9"/>
            <p:cNvSpPr>
              <a:spLocks noChangeArrowheads="1"/>
            </p:cNvSpPr>
            <p:nvPr/>
          </p:nvSpPr>
          <p:spPr bwMode="auto">
            <a:xfrm rot="-5400000">
              <a:off x="468" y="3465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50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8" name="Rectangle 10"/>
            <p:cNvSpPr>
              <a:spLocks noChangeArrowheads="1"/>
            </p:cNvSpPr>
            <p:nvPr/>
          </p:nvSpPr>
          <p:spPr bwMode="auto">
            <a:xfrm>
              <a:off x="912" y="2880"/>
              <a:ext cx="480" cy="31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29" name="Rectangle 11"/>
            <p:cNvSpPr>
              <a:spLocks noChangeArrowheads="1"/>
            </p:cNvSpPr>
            <p:nvPr/>
          </p:nvSpPr>
          <p:spPr bwMode="auto">
            <a:xfrm>
              <a:off x="912" y="3382"/>
              <a:ext cx="528" cy="21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30" name="Rectangle 12"/>
            <p:cNvSpPr>
              <a:spLocks noChangeArrowheads="1"/>
            </p:cNvSpPr>
            <p:nvPr/>
          </p:nvSpPr>
          <p:spPr bwMode="auto">
            <a:xfrm>
              <a:off x="1344" y="2714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+0.039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1392" y="3238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-0.025</a:t>
              </a:r>
              <a:endParaRPr kumimoji="1" lang="en-US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32" name="Rectangle 14"/>
            <p:cNvSpPr>
              <a:spLocks noChangeArrowheads="1"/>
            </p:cNvSpPr>
            <p:nvPr/>
          </p:nvSpPr>
          <p:spPr bwMode="auto">
            <a:xfrm>
              <a:off x="1392" y="3504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-0.050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33" name="Rectangle 39"/>
          <p:cNvSpPr>
            <a:spLocks noChangeArrowheads="1"/>
          </p:cNvSpPr>
          <p:nvPr/>
        </p:nvSpPr>
        <p:spPr bwMode="auto">
          <a:xfrm>
            <a:off x="36598" y="5118192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Rectangle 40"/>
          <p:cNvSpPr>
            <a:spLocks noChangeArrowheads="1"/>
          </p:cNvSpPr>
          <p:nvPr/>
        </p:nvSpPr>
        <p:spPr bwMode="auto">
          <a:xfrm>
            <a:off x="7113759" y="4677813"/>
            <a:ext cx="1883849" cy="1206549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=0.089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0.025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= 0.064 mm 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35" name="Object 45"/>
          <p:cNvGraphicFramePr>
            <a:graphicFrameLocks noChangeAspect="1"/>
          </p:cNvGraphicFramePr>
          <p:nvPr/>
        </p:nvGraphicFramePr>
        <p:xfrm>
          <a:off x="1176566" y="4986562"/>
          <a:ext cx="1600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6" name="公式" r:id="rId1" imgW="901700" imgH="457200" progId="Equation.3">
                  <p:embed/>
                </p:oleObj>
              </mc:Choice>
              <mc:Fallback>
                <p:oleObj name="公式" r:id="rId1" imgW="901700" imgH="457200" progId="Equation.3">
                  <p:embed/>
                  <p:pic>
                    <p:nvPicPr>
                      <p:cNvPr id="0" name="Object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6566" y="4986562"/>
                        <a:ext cx="16002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9296400" y="5021010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基孔制间隙配合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Rectangle 3"/>
          <p:cNvSpPr>
            <a:spLocks noChangeArrowheads="1"/>
          </p:cNvSpPr>
          <p:nvPr/>
        </p:nvSpPr>
        <p:spPr bwMode="auto">
          <a:xfrm>
            <a:off x="-30501" y="4164085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9" name="内容占位符 2"/>
          <p:cNvSpPr txBox="1"/>
          <p:nvPr/>
        </p:nvSpPr>
        <p:spPr>
          <a:xfrm>
            <a:off x="174107" y="994381"/>
            <a:ext cx="11597894" cy="1656184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+mj-ea"/>
                <a:ea typeface="+mj-ea"/>
              </a:rPr>
              <a:t>3</a:t>
            </a:r>
            <a:r>
              <a:rPr lang="zh-CN" altLang="en-US" sz="2400" dirty="0">
                <a:latin typeface="+mj-ea"/>
                <a:ea typeface="+mj-ea"/>
              </a:rPr>
              <a:t>、下列配合中，查表</a:t>
            </a:r>
            <a:r>
              <a:rPr lang="en-US" altLang="zh-CN" sz="2400" dirty="0">
                <a:latin typeface="+mj-ea"/>
                <a:ea typeface="+mj-ea"/>
              </a:rPr>
              <a:t>1-8</a:t>
            </a:r>
            <a:r>
              <a:rPr lang="zh-CN" altLang="en-US" sz="2400" dirty="0">
                <a:latin typeface="+mj-ea"/>
                <a:ea typeface="+mj-ea"/>
              </a:rPr>
              <a:t>、表</a:t>
            </a:r>
            <a:r>
              <a:rPr lang="en-US" altLang="zh-CN" sz="2400" dirty="0">
                <a:latin typeface="+mj-ea"/>
                <a:ea typeface="+mj-ea"/>
              </a:rPr>
              <a:t>1-10</a:t>
            </a:r>
            <a:r>
              <a:rPr lang="zh-CN" altLang="en-US" sz="2400" dirty="0">
                <a:latin typeface="+mj-ea"/>
                <a:ea typeface="+mj-ea"/>
              </a:rPr>
              <a:t>和表</a:t>
            </a:r>
            <a:r>
              <a:rPr lang="en-US" altLang="zh-CN" sz="2400" dirty="0">
                <a:latin typeface="+mj-ea"/>
                <a:ea typeface="+mj-ea"/>
              </a:rPr>
              <a:t>1-11</a:t>
            </a:r>
            <a:r>
              <a:rPr lang="zh-CN" altLang="en-US" sz="2400" dirty="0">
                <a:latin typeface="+mj-ea"/>
                <a:ea typeface="+mj-ea"/>
              </a:rPr>
              <a:t>，确定孔与轴的公差与偏差，绘出公差带图，计算最大最小间隙或过盈及配合公差，并指出它们属于那种基准制和哪类配合。</a:t>
            </a:r>
            <a:endParaRPr lang="zh-CN" altLang="en-US" sz="2400" dirty="0">
              <a:latin typeface="+mj-ea"/>
              <a:ea typeface="+mj-ea"/>
            </a:endParaRPr>
          </a:p>
        </p:txBody>
      </p:sp>
      <p:graphicFrame>
        <p:nvGraphicFramePr>
          <p:cNvPr id="40" name="对象 39"/>
          <p:cNvGraphicFramePr>
            <a:graphicFrameLocks noChangeAspect="1"/>
          </p:cNvGraphicFramePr>
          <p:nvPr/>
        </p:nvGraphicFramePr>
        <p:xfrm>
          <a:off x="1430642" y="2238811"/>
          <a:ext cx="94615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7" name="Equation" r:id="rId3" imgW="12801600" imgH="10058400" progId="Equation.DSMT4">
                  <p:embed/>
                </p:oleObj>
              </mc:Choice>
              <mc:Fallback>
                <p:oleObj name="Equation" r:id="rId3" imgW="12801600" imgH="100584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0642" y="2238811"/>
                        <a:ext cx="94615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/>
        </p:nvGraphicFramePr>
        <p:xfrm>
          <a:off x="4260989" y="2290429"/>
          <a:ext cx="946150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8" name="Equation" r:id="rId5" imgW="12801600" imgH="9448800" progId="Equation.DSMT4">
                  <p:embed/>
                </p:oleObj>
              </mc:Choice>
              <mc:Fallback>
                <p:oleObj name="Equation" r:id="rId5" imgW="12801600" imgH="9448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0989" y="2290429"/>
                        <a:ext cx="946150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/>
        </p:nvGraphicFramePr>
        <p:xfrm>
          <a:off x="7235586" y="2290429"/>
          <a:ext cx="10366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9" name="Equation" r:id="rId7" imgW="14020800" imgH="9448800" progId="Equation.DSMT4">
                  <p:embed/>
                </p:oleObj>
              </mc:Choice>
              <mc:Fallback>
                <p:oleObj name="Equation" r:id="rId7" imgW="14020800" imgH="94488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86" y="2290429"/>
                        <a:ext cx="103663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/>
        </p:nvGraphicFramePr>
        <p:xfrm>
          <a:off x="1369702" y="3337782"/>
          <a:ext cx="105886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0" name="Equation" r:id="rId9" imgW="14325600" imgH="9448800" progId="Equation.DSMT4">
                  <p:embed/>
                </p:oleObj>
              </mc:Choice>
              <mc:Fallback>
                <p:oleObj name="Equation" r:id="rId9" imgW="14325600" imgH="94488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9702" y="3337782"/>
                        <a:ext cx="105886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/>
        </p:nvGraphicFramePr>
        <p:xfrm>
          <a:off x="4122030" y="3398720"/>
          <a:ext cx="1081087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1" name="Equation" r:id="rId11" imgW="14630400" imgH="9448800" progId="Equation.DSMT4">
                  <p:embed/>
                </p:oleObj>
              </mc:Choice>
              <mc:Fallback>
                <p:oleObj name="Equation" r:id="rId11" imgW="14630400" imgH="9448800" progId="Equation.DSMT4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030" y="3398720"/>
                        <a:ext cx="1081087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/>
        </p:nvGraphicFramePr>
        <p:xfrm>
          <a:off x="7235586" y="3350459"/>
          <a:ext cx="969963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12" name="Equation" r:id="rId13" imgW="13106400" imgH="9448800" progId="Equation.DSMT4">
                  <p:embed/>
                </p:oleObj>
              </mc:Choice>
              <mc:Fallback>
                <p:oleObj name="Equation" r:id="rId13" imgW="13106400" imgH="94488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86" y="3350459"/>
                        <a:ext cx="969963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矩形 45"/>
          <p:cNvSpPr/>
          <p:nvPr/>
        </p:nvSpPr>
        <p:spPr>
          <a:xfrm>
            <a:off x="521393" y="2481619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3351739" y="2439624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6372375" y="2438657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385691" y="3489211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318171" y="3476527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521394" y="3486977"/>
            <a:ext cx="8483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4" name="Group 15"/>
          <p:cNvGrpSpPr/>
          <p:nvPr/>
        </p:nvGrpSpPr>
        <p:grpSpPr bwMode="auto">
          <a:xfrm>
            <a:off x="3884954" y="4034226"/>
            <a:ext cx="2989262" cy="1446213"/>
            <a:chOff x="295" y="3024"/>
            <a:chExt cx="1883" cy="911"/>
          </a:xfrm>
        </p:grpSpPr>
        <p:sp>
          <p:nvSpPr>
            <p:cNvPr id="5146" name="Line 16"/>
            <p:cNvSpPr>
              <a:spLocks noChangeShapeType="1"/>
            </p:cNvSpPr>
            <p:nvPr/>
          </p:nvSpPr>
          <p:spPr bwMode="auto">
            <a:xfrm>
              <a:off x="490" y="3433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7" name="Line 17"/>
            <p:cNvSpPr>
              <a:spLocks noChangeShapeType="1"/>
            </p:cNvSpPr>
            <p:nvPr/>
          </p:nvSpPr>
          <p:spPr bwMode="auto">
            <a:xfrm flipV="1">
              <a:off x="634" y="3455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48" name="Rectangle 18"/>
            <p:cNvSpPr>
              <a:spLocks noChangeArrowheads="1"/>
            </p:cNvSpPr>
            <p:nvPr/>
          </p:nvSpPr>
          <p:spPr bwMode="auto">
            <a:xfrm>
              <a:off x="295" y="3359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49" name="Rectangle 19"/>
            <p:cNvSpPr>
              <a:spLocks noChangeArrowheads="1"/>
            </p:cNvSpPr>
            <p:nvPr/>
          </p:nvSpPr>
          <p:spPr bwMode="auto">
            <a:xfrm>
              <a:off x="298" y="3241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50" name="Rectangle 20"/>
            <p:cNvSpPr>
              <a:spLocks noChangeArrowheads="1"/>
            </p:cNvSpPr>
            <p:nvPr/>
          </p:nvSpPr>
          <p:spPr bwMode="auto">
            <a:xfrm>
              <a:off x="322" y="3481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51" name="Rectangle 21"/>
            <p:cNvSpPr>
              <a:spLocks noChangeArrowheads="1"/>
            </p:cNvSpPr>
            <p:nvPr/>
          </p:nvSpPr>
          <p:spPr bwMode="auto">
            <a:xfrm rot="-5400000">
              <a:off x="363" y="3621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80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52" name="Rectangle 22"/>
            <p:cNvSpPr>
              <a:spLocks noChangeArrowheads="1"/>
            </p:cNvSpPr>
            <p:nvPr/>
          </p:nvSpPr>
          <p:spPr bwMode="auto">
            <a:xfrm>
              <a:off x="672" y="3168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153" name="Rectangle 23"/>
            <p:cNvSpPr>
              <a:spLocks noChangeArrowheads="1"/>
            </p:cNvSpPr>
            <p:nvPr/>
          </p:nvSpPr>
          <p:spPr bwMode="auto">
            <a:xfrm>
              <a:off x="1152" y="3216"/>
              <a:ext cx="50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+0.01</a:t>
              </a:r>
              <a:endParaRPr kumimoji="1" lang="en-US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54" name="Rectangle 24"/>
            <p:cNvSpPr>
              <a:spLocks noChangeArrowheads="1"/>
            </p:cNvSpPr>
            <p:nvPr/>
          </p:nvSpPr>
          <p:spPr bwMode="auto">
            <a:xfrm>
              <a:off x="1227" y="3438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155" name="Rectangle 25"/>
            <p:cNvSpPr>
              <a:spLocks noChangeArrowheads="1"/>
            </p:cNvSpPr>
            <p:nvPr/>
          </p:nvSpPr>
          <p:spPr bwMode="auto">
            <a:xfrm>
              <a:off x="1152" y="3024"/>
              <a:ext cx="50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+0.13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56" name="Rectangle 26"/>
            <p:cNvSpPr>
              <a:spLocks noChangeArrowheads="1"/>
            </p:cNvSpPr>
            <p:nvPr/>
          </p:nvSpPr>
          <p:spPr bwMode="auto">
            <a:xfrm>
              <a:off x="1684" y="3552"/>
              <a:ext cx="494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- 0.12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5125" name="Group 27"/>
          <p:cNvGrpSpPr/>
          <p:nvPr/>
        </p:nvGrpSpPr>
        <p:grpSpPr bwMode="auto">
          <a:xfrm>
            <a:off x="4070123" y="1179125"/>
            <a:ext cx="3070225" cy="1341437"/>
            <a:chOff x="2064" y="2614"/>
            <a:chExt cx="1934" cy="845"/>
          </a:xfrm>
        </p:grpSpPr>
        <p:sp>
          <p:nvSpPr>
            <p:cNvPr id="5135" name="Line 28"/>
            <p:cNvSpPr>
              <a:spLocks noChangeShapeType="1"/>
            </p:cNvSpPr>
            <p:nvPr/>
          </p:nvSpPr>
          <p:spPr bwMode="auto">
            <a:xfrm>
              <a:off x="2256" y="289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6" name="Line 29"/>
            <p:cNvSpPr>
              <a:spLocks noChangeShapeType="1"/>
            </p:cNvSpPr>
            <p:nvPr/>
          </p:nvSpPr>
          <p:spPr bwMode="auto">
            <a:xfrm flipV="1">
              <a:off x="2352" y="289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37" name="Rectangle 30"/>
            <p:cNvSpPr>
              <a:spLocks noChangeArrowheads="1"/>
            </p:cNvSpPr>
            <p:nvPr/>
          </p:nvSpPr>
          <p:spPr bwMode="auto">
            <a:xfrm>
              <a:off x="2064" y="2802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38" name="Rectangle 31"/>
            <p:cNvSpPr>
              <a:spLocks noChangeArrowheads="1"/>
            </p:cNvSpPr>
            <p:nvPr/>
          </p:nvSpPr>
          <p:spPr bwMode="auto">
            <a:xfrm>
              <a:off x="2064" y="2684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39" name="Rectangle 32"/>
            <p:cNvSpPr>
              <a:spLocks noChangeArrowheads="1"/>
            </p:cNvSpPr>
            <p:nvPr/>
          </p:nvSpPr>
          <p:spPr bwMode="auto">
            <a:xfrm>
              <a:off x="2088" y="2924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40" name="Rectangle 33"/>
            <p:cNvSpPr>
              <a:spLocks noChangeArrowheads="1"/>
            </p:cNvSpPr>
            <p:nvPr/>
          </p:nvSpPr>
          <p:spPr bwMode="auto">
            <a:xfrm rot="-5400000">
              <a:off x="2052" y="3158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30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41" name="Rectangle 34"/>
            <p:cNvSpPr>
              <a:spLocks noChangeArrowheads="1"/>
            </p:cNvSpPr>
            <p:nvPr/>
          </p:nvSpPr>
          <p:spPr bwMode="auto">
            <a:xfrm>
              <a:off x="2496" y="2828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142" name="Rectangle 35"/>
            <p:cNvSpPr>
              <a:spLocks noChangeArrowheads="1"/>
            </p:cNvSpPr>
            <p:nvPr/>
          </p:nvSpPr>
          <p:spPr bwMode="auto">
            <a:xfrm>
              <a:off x="2832" y="2614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+0.006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43" name="Rectangle 36"/>
            <p:cNvSpPr>
              <a:spLocks noChangeArrowheads="1"/>
            </p:cNvSpPr>
            <p:nvPr/>
          </p:nvSpPr>
          <p:spPr bwMode="auto">
            <a:xfrm>
              <a:off x="3122" y="2901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5144" name="Rectangle 37"/>
            <p:cNvSpPr>
              <a:spLocks noChangeArrowheads="1"/>
            </p:cNvSpPr>
            <p:nvPr/>
          </p:nvSpPr>
          <p:spPr bwMode="auto">
            <a:xfrm>
              <a:off x="2789" y="3022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-0.015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5145" name="Rectangle 38"/>
            <p:cNvSpPr>
              <a:spLocks noChangeArrowheads="1"/>
            </p:cNvSpPr>
            <p:nvPr/>
          </p:nvSpPr>
          <p:spPr bwMode="auto">
            <a:xfrm>
              <a:off x="3470" y="3022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-0.013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5129" name="Rectangle 42"/>
          <p:cNvSpPr>
            <a:spLocks noChangeArrowheads="1"/>
          </p:cNvSpPr>
          <p:nvPr/>
        </p:nvSpPr>
        <p:spPr bwMode="auto">
          <a:xfrm>
            <a:off x="7304995" y="1179125"/>
            <a:ext cx="2339975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+0.019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-0.015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0.034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130" name="Rectangle 43"/>
          <p:cNvSpPr>
            <a:spLocks noChangeArrowheads="1"/>
          </p:cNvSpPr>
          <p:nvPr/>
        </p:nvSpPr>
        <p:spPr bwMode="auto">
          <a:xfrm>
            <a:off x="9437912" y="4658113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基轴制间隙配合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31" name="Rectangle 44"/>
          <p:cNvSpPr>
            <a:spLocks noChangeArrowheads="1"/>
          </p:cNvSpPr>
          <p:nvPr/>
        </p:nvSpPr>
        <p:spPr bwMode="auto">
          <a:xfrm>
            <a:off x="7351483" y="4262826"/>
            <a:ext cx="2195513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+0.25mm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 +0.01mm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0.24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5133" name="Object 46"/>
          <p:cNvGraphicFramePr>
            <a:graphicFrameLocks noChangeAspect="1"/>
          </p:cNvGraphicFramePr>
          <p:nvPr/>
        </p:nvGraphicFramePr>
        <p:xfrm>
          <a:off x="1590986" y="1531418"/>
          <a:ext cx="1600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6" name="公式" r:id="rId1" imgW="901700" imgH="457200" progId="Equation.3">
                  <p:embed/>
                </p:oleObj>
              </mc:Choice>
              <mc:Fallback>
                <p:oleObj name="公式" r:id="rId1" imgW="901700" imgH="457200" progId="Equation.3">
                  <p:embed/>
                  <p:pic>
                    <p:nvPicPr>
                      <p:cNvPr id="0" name="Object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90986" y="1531418"/>
                        <a:ext cx="16002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4" name="Object 47"/>
          <p:cNvGraphicFramePr>
            <a:graphicFrameLocks noChangeAspect="1"/>
          </p:cNvGraphicFramePr>
          <p:nvPr/>
        </p:nvGraphicFramePr>
        <p:xfrm>
          <a:off x="1403801" y="4252507"/>
          <a:ext cx="1600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7" name="公式" r:id="rId3" imgW="901700" imgH="457200" progId="Equation.3">
                  <p:embed/>
                </p:oleObj>
              </mc:Choice>
              <mc:Fallback>
                <p:oleObj name="公式" r:id="rId3" imgW="901700" imgH="457200" progId="Equation.3">
                  <p:embed/>
                  <p:pic>
                    <p:nvPicPr>
                      <p:cNvPr id="0" name="Object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801" y="4252507"/>
                        <a:ext cx="16002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" name="Rectangle 39"/>
          <p:cNvSpPr>
            <a:spLocks noChangeArrowheads="1"/>
          </p:cNvSpPr>
          <p:nvPr/>
        </p:nvSpPr>
        <p:spPr bwMode="auto">
          <a:xfrm>
            <a:off x="212583" y="1679444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3" name="Rectangle 39"/>
          <p:cNvSpPr>
            <a:spLocks noChangeArrowheads="1"/>
          </p:cNvSpPr>
          <p:nvPr/>
        </p:nvSpPr>
        <p:spPr bwMode="auto">
          <a:xfrm>
            <a:off x="9984242" y="1589493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基轴制过渡配合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4" name="Rectangle 39"/>
          <p:cNvSpPr>
            <a:spLocks noChangeArrowheads="1"/>
          </p:cNvSpPr>
          <p:nvPr/>
        </p:nvSpPr>
        <p:spPr bwMode="auto">
          <a:xfrm>
            <a:off x="208397" y="4417446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5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8" name="Text Box 7"/>
          <p:cNvSpPr txBox="1">
            <a:spLocks noChangeArrowheads="1"/>
          </p:cNvSpPr>
          <p:nvPr/>
        </p:nvSpPr>
        <p:spPr bwMode="auto">
          <a:xfrm>
            <a:off x="6776797" y="2247906"/>
            <a:ext cx="3581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3200" b="1" dirty="0">
                <a:solidFill>
                  <a:srgbClr val="FF0000"/>
                </a:solidFill>
              </a:rPr>
              <a:t>公差带基本参数：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8679" name="AutoShape 8"/>
          <p:cNvSpPr/>
          <p:nvPr/>
        </p:nvSpPr>
        <p:spPr bwMode="auto">
          <a:xfrm>
            <a:off x="6776797" y="3990894"/>
            <a:ext cx="316225" cy="1500777"/>
          </a:xfrm>
          <a:prstGeom prst="leftBrace">
            <a:avLst>
              <a:gd name="adj1" fmla="val 83333"/>
              <a:gd name="adj2" fmla="val 50000"/>
            </a:avLst>
          </a:prstGeom>
          <a:noFill/>
          <a:ln w="9525">
            <a:solidFill>
              <a:srgbClr val="C00000"/>
            </a:solidFill>
            <a:rou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80" name="Text Box 9"/>
          <p:cNvSpPr txBox="1">
            <a:spLocks noChangeArrowheads="1"/>
          </p:cNvSpPr>
          <p:nvPr/>
        </p:nvSpPr>
        <p:spPr bwMode="auto">
          <a:xfrm>
            <a:off x="7129947" y="3910858"/>
            <a:ext cx="4191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/>
              <a:t>大小</a:t>
            </a:r>
            <a:r>
              <a:rPr lang="zh-CN" altLang="en-US" sz="3200" b="1" dirty="0">
                <a:latin typeface="宋体" panose="02010600030101010101" pitchFamily="2" charset="-122"/>
              </a:rPr>
              <a:t>（</a:t>
            </a:r>
            <a:r>
              <a:rPr lang="en-US" altLang="zh-CN" sz="3200" b="1" i="1" dirty="0">
                <a:latin typeface="宋体" panose="02010600030101010101" pitchFamily="2" charset="-122"/>
              </a:rPr>
              <a:t>T</a:t>
            </a:r>
            <a:r>
              <a:rPr lang="en-US" altLang="zh-CN" sz="3200" b="1" baseline="-25000" dirty="0">
                <a:latin typeface="宋体" panose="02010600030101010101" pitchFamily="2" charset="-122"/>
              </a:rPr>
              <a:t>h </a:t>
            </a:r>
            <a:r>
              <a:rPr lang="zh-CN" altLang="en-US" sz="3200" b="1" baseline="-25000" dirty="0">
                <a:latin typeface="宋体" panose="02010600030101010101" pitchFamily="2" charset="-122"/>
              </a:rPr>
              <a:t>、</a:t>
            </a:r>
            <a:r>
              <a:rPr lang="en-US" altLang="zh-CN" sz="3200" b="1" i="1" dirty="0">
                <a:latin typeface="宋体" panose="02010600030101010101" pitchFamily="2" charset="-122"/>
              </a:rPr>
              <a:t>T</a:t>
            </a:r>
            <a:r>
              <a:rPr lang="en-US" altLang="zh-CN" sz="3200" b="1" baseline="-25000" dirty="0">
                <a:latin typeface="宋体" panose="02010600030101010101" pitchFamily="2" charset="-122"/>
              </a:rPr>
              <a:t>s</a:t>
            </a:r>
            <a:r>
              <a:rPr lang="en-US" altLang="zh-CN" sz="2400" dirty="0"/>
              <a:t> </a:t>
            </a:r>
            <a:r>
              <a:rPr lang="zh-CN" altLang="en-US" sz="3200" b="1" dirty="0">
                <a:latin typeface="宋体" panose="02010600030101010101" pitchFamily="2" charset="-122"/>
              </a:rPr>
              <a:t>）</a:t>
            </a:r>
            <a:endParaRPr lang="zh-CN" altLang="en-US" sz="3200" b="1" dirty="0">
              <a:latin typeface="宋体" panose="02010600030101010101" pitchFamily="2" charset="-122"/>
            </a:endParaRPr>
          </a:p>
        </p:txBody>
      </p:sp>
      <p:sp>
        <p:nvSpPr>
          <p:cNvPr id="28681" name="Text Box 10"/>
          <p:cNvSpPr txBox="1">
            <a:spLocks noChangeArrowheads="1"/>
          </p:cNvSpPr>
          <p:nvPr/>
        </p:nvSpPr>
        <p:spPr bwMode="auto">
          <a:xfrm>
            <a:off x="7155445" y="5026964"/>
            <a:ext cx="41910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 dirty="0"/>
              <a:t>位置</a:t>
            </a:r>
            <a:r>
              <a:rPr lang="en-US" altLang="zh-CN" sz="3200" b="1" dirty="0">
                <a:latin typeface="宋体" panose="02010600030101010101" pitchFamily="2" charset="-122"/>
              </a:rPr>
              <a:t>ES(es</a:t>
            </a:r>
            <a:r>
              <a:rPr lang="zh-CN" altLang="en-US" sz="3200" b="1" dirty="0">
                <a:latin typeface="宋体" panose="02010600030101010101" pitchFamily="2" charset="-122"/>
              </a:rPr>
              <a:t>）或</a:t>
            </a:r>
            <a:r>
              <a:rPr lang="en-US" altLang="zh-CN" sz="3200" b="1" dirty="0">
                <a:latin typeface="宋体" panose="02010600030101010101" pitchFamily="2" charset="-122"/>
              </a:rPr>
              <a:t>EI(</a:t>
            </a:r>
            <a:r>
              <a:rPr lang="en-US" altLang="zh-CN" sz="3200" b="1" dirty="0" err="1">
                <a:latin typeface="宋体" panose="02010600030101010101" pitchFamily="2" charset="-122"/>
              </a:rPr>
              <a:t>ei</a:t>
            </a:r>
            <a:r>
              <a:rPr lang="en-US" altLang="zh-CN" sz="3200" b="1" dirty="0">
                <a:latin typeface="宋体" panose="02010600030101010101" pitchFamily="2" charset="-122"/>
              </a:rPr>
              <a:t>)</a:t>
            </a:r>
            <a:endParaRPr lang="en-US" altLang="zh-CN" sz="3200" b="1" dirty="0">
              <a:latin typeface="宋体" panose="02010600030101010101" pitchFamily="2" charset="-122"/>
            </a:endParaRPr>
          </a:p>
        </p:txBody>
      </p:sp>
      <p:pic>
        <p:nvPicPr>
          <p:cNvPr id="28686" name="Picture 15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126" y="1536865"/>
            <a:ext cx="5649882" cy="4645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第一节 尺寸与公差概念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7" name="Group 15"/>
          <p:cNvGrpSpPr/>
          <p:nvPr/>
        </p:nvGrpSpPr>
        <p:grpSpPr bwMode="auto">
          <a:xfrm>
            <a:off x="3704316" y="3043240"/>
            <a:ext cx="2671763" cy="1812925"/>
            <a:chOff x="3837" y="2666"/>
            <a:chExt cx="1683" cy="1142"/>
          </a:xfrm>
        </p:grpSpPr>
        <p:sp>
          <p:nvSpPr>
            <p:cNvPr id="6179" name="Line 16"/>
            <p:cNvSpPr>
              <a:spLocks noChangeShapeType="1"/>
            </p:cNvSpPr>
            <p:nvPr/>
          </p:nvSpPr>
          <p:spPr bwMode="auto">
            <a:xfrm>
              <a:off x="4032" y="316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80" name="Line 17"/>
            <p:cNvSpPr>
              <a:spLocks noChangeShapeType="1"/>
            </p:cNvSpPr>
            <p:nvPr/>
          </p:nvSpPr>
          <p:spPr bwMode="auto">
            <a:xfrm flipV="1">
              <a:off x="4176" y="3190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81" name="Rectangle 18"/>
            <p:cNvSpPr>
              <a:spLocks noChangeArrowheads="1"/>
            </p:cNvSpPr>
            <p:nvPr/>
          </p:nvSpPr>
          <p:spPr bwMode="auto">
            <a:xfrm>
              <a:off x="3837" y="3094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2" name="Rectangle 19"/>
            <p:cNvSpPr>
              <a:spLocks noChangeArrowheads="1"/>
            </p:cNvSpPr>
            <p:nvPr/>
          </p:nvSpPr>
          <p:spPr bwMode="auto">
            <a:xfrm>
              <a:off x="3840" y="2976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3" name="Rectangle 20"/>
            <p:cNvSpPr>
              <a:spLocks noChangeArrowheads="1"/>
            </p:cNvSpPr>
            <p:nvPr/>
          </p:nvSpPr>
          <p:spPr bwMode="auto">
            <a:xfrm>
              <a:off x="3864" y="3216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4" name="Rectangle 21"/>
            <p:cNvSpPr>
              <a:spLocks noChangeArrowheads="1"/>
            </p:cNvSpPr>
            <p:nvPr/>
          </p:nvSpPr>
          <p:spPr bwMode="auto">
            <a:xfrm rot="-5400000">
              <a:off x="3880" y="3464"/>
              <a:ext cx="457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180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5" name="Rectangle 22"/>
            <p:cNvSpPr>
              <a:spLocks noChangeArrowheads="1"/>
            </p:cNvSpPr>
            <p:nvPr/>
          </p:nvSpPr>
          <p:spPr bwMode="auto">
            <a:xfrm>
              <a:off x="4272" y="2976"/>
              <a:ext cx="480" cy="19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86" name="Rectangle 23"/>
            <p:cNvSpPr>
              <a:spLocks noChangeArrowheads="1"/>
            </p:cNvSpPr>
            <p:nvPr/>
          </p:nvSpPr>
          <p:spPr bwMode="auto">
            <a:xfrm>
              <a:off x="4786" y="2954"/>
              <a:ext cx="50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+0.04</a:t>
              </a:r>
              <a:endParaRPr kumimoji="1" lang="en-US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7" name="Rectangle 24"/>
            <p:cNvSpPr>
              <a:spLocks noChangeArrowheads="1"/>
            </p:cNvSpPr>
            <p:nvPr/>
          </p:nvSpPr>
          <p:spPr bwMode="auto">
            <a:xfrm>
              <a:off x="4416" y="2784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88" name="Rectangle 25"/>
            <p:cNvSpPr>
              <a:spLocks noChangeArrowheads="1"/>
            </p:cNvSpPr>
            <p:nvPr/>
          </p:nvSpPr>
          <p:spPr bwMode="auto">
            <a:xfrm>
              <a:off x="4939" y="2666"/>
              <a:ext cx="58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+0.235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89" name="Rectangle 26"/>
            <p:cNvSpPr>
              <a:spLocks noChangeArrowheads="1"/>
            </p:cNvSpPr>
            <p:nvPr/>
          </p:nvSpPr>
          <p:spPr bwMode="auto">
            <a:xfrm>
              <a:off x="4984" y="2810"/>
              <a:ext cx="502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+0.21</a:t>
              </a:r>
              <a:endParaRPr kumimoji="1" lang="en-US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grpSp>
        <p:nvGrpSpPr>
          <p:cNvPr id="6148" name="Group 15"/>
          <p:cNvGrpSpPr/>
          <p:nvPr/>
        </p:nvGrpSpPr>
        <p:grpSpPr bwMode="auto">
          <a:xfrm>
            <a:off x="3861253" y="5079783"/>
            <a:ext cx="3070225" cy="1230313"/>
            <a:chOff x="240" y="3094"/>
            <a:chExt cx="1934" cy="775"/>
          </a:xfrm>
        </p:grpSpPr>
        <p:sp>
          <p:nvSpPr>
            <p:cNvPr id="6168" name="Line 28"/>
            <p:cNvSpPr>
              <a:spLocks noChangeShapeType="1"/>
            </p:cNvSpPr>
            <p:nvPr/>
          </p:nvSpPr>
          <p:spPr bwMode="auto">
            <a:xfrm>
              <a:off x="432" y="3308"/>
              <a:ext cx="124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69" name="Line 29"/>
            <p:cNvSpPr>
              <a:spLocks noChangeShapeType="1"/>
            </p:cNvSpPr>
            <p:nvPr/>
          </p:nvSpPr>
          <p:spPr bwMode="auto">
            <a:xfrm flipV="1">
              <a:off x="528" y="3308"/>
              <a:ext cx="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70" name="Rectangle 30"/>
            <p:cNvSpPr>
              <a:spLocks noChangeArrowheads="1"/>
            </p:cNvSpPr>
            <p:nvPr/>
          </p:nvSpPr>
          <p:spPr bwMode="auto">
            <a:xfrm>
              <a:off x="240" y="3212"/>
              <a:ext cx="195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1" name="Rectangle 31"/>
            <p:cNvSpPr>
              <a:spLocks noChangeArrowheads="1"/>
            </p:cNvSpPr>
            <p:nvPr/>
          </p:nvSpPr>
          <p:spPr bwMode="auto">
            <a:xfrm>
              <a:off x="240" y="3094"/>
              <a:ext cx="221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2" name="Rectangle 32"/>
            <p:cNvSpPr>
              <a:spLocks noChangeArrowheads="1"/>
            </p:cNvSpPr>
            <p:nvPr/>
          </p:nvSpPr>
          <p:spPr bwMode="auto">
            <a:xfrm>
              <a:off x="264" y="3334"/>
              <a:ext cx="16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3" name="Rectangle 33"/>
            <p:cNvSpPr>
              <a:spLocks noChangeArrowheads="1"/>
            </p:cNvSpPr>
            <p:nvPr/>
          </p:nvSpPr>
          <p:spPr bwMode="auto">
            <a:xfrm rot="-5400000">
              <a:off x="228" y="3568"/>
              <a:ext cx="37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18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4" name="Rectangle 34"/>
            <p:cNvSpPr>
              <a:spLocks noChangeArrowheads="1"/>
            </p:cNvSpPr>
            <p:nvPr/>
          </p:nvSpPr>
          <p:spPr bwMode="auto">
            <a:xfrm>
              <a:off x="624" y="3408"/>
              <a:ext cx="480" cy="24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75" name="Rectangle 35"/>
            <p:cNvSpPr>
              <a:spLocks noChangeArrowheads="1"/>
            </p:cNvSpPr>
            <p:nvPr/>
          </p:nvSpPr>
          <p:spPr bwMode="auto">
            <a:xfrm>
              <a:off x="816" y="3216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-0.004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6" name="Rectangle 36"/>
            <p:cNvSpPr>
              <a:spLocks noChangeArrowheads="1"/>
            </p:cNvSpPr>
            <p:nvPr/>
          </p:nvSpPr>
          <p:spPr bwMode="auto">
            <a:xfrm>
              <a:off x="1298" y="3311"/>
              <a:ext cx="528" cy="144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77" name="Rectangle 37"/>
            <p:cNvSpPr>
              <a:spLocks noChangeArrowheads="1"/>
            </p:cNvSpPr>
            <p:nvPr/>
          </p:nvSpPr>
          <p:spPr bwMode="auto">
            <a:xfrm>
              <a:off x="816" y="3648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-0.015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78" name="Rectangle 38"/>
            <p:cNvSpPr>
              <a:spLocks noChangeArrowheads="1"/>
            </p:cNvSpPr>
            <p:nvPr/>
          </p:nvSpPr>
          <p:spPr bwMode="auto">
            <a:xfrm>
              <a:off x="1646" y="3432"/>
              <a:ext cx="528" cy="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-0.008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6149" name="Rectangle 39"/>
          <p:cNvSpPr>
            <a:spLocks noChangeArrowheads="1"/>
          </p:cNvSpPr>
          <p:nvPr/>
        </p:nvSpPr>
        <p:spPr bwMode="auto">
          <a:xfrm>
            <a:off x="9546773" y="1638756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基孔制过盈配合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50" name="Rectangle 41"/>
          <p:cNvSpPr>
            <a:spLocks noChangeArrowheads="1"/>
          </p:cNvSpPr>
          <p:nvPr/>
        </p:nvSpPr>
        <p:spPr bwMode="auto">
          <a:xfrm>
            <a:off x="9535889" y="5379820"/>
            <a:ext cx="2743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基轴制过渡配合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51" name="Rectangle 42"/>
          <p:cNvSpPr>
            <a:spLocks noChangeArrowheads="1"/>
          </p:cNvSpPr>
          <p:nvPr/>
        </p:nvSpPr>
        <p:spPr bwMode="auto">
          <a:xfrm>
            <a:off x="7416347" y="4998026"/>
            <a:ext cx="2339975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+0.004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-0.015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0.019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6152" name="Rectangle 43"/>
          <p:cNvSpPr>
            <a:spLocks noChangeArrowheads="1"/>
          </p:cNvSpPr>
          <p:nvPr/>
        </p:nvSpPr>
        <p:spPr bwMode="auto">
          <a:xfrm>
            <a:off x="9470573" y="3315156"/>
            <a:ext cx="2895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基孔制过盈配合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153" name="Rectangle 44"/>
          <p:cNvSpPr>
            <a:spLocks noChangeArrowheads="1"/>
          </p:cNvSpPr>
          <p:nvPr/>
        </p:nvSpPr>
        <p:spPr bwMode="auto">
          <a:xfrm>
            <a:off x="7369629" y="3167743"/>
            <a:ext cx="2195513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-0.235mm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 -0.17mm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 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0.065 mm</a:t>
            </a:r>
            <a:endParaRPr lang="en-US" altLang="zh-CN" sz="200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graphicFrame>
        <p:nvGraphicFramePr>
          <p:cNvPr id="6154" name="Object 32"/>
          <p:cNvGraphicFramePr>
            <a:graphicFrameLocks noChangeAspect="1"/>
          </p:cNvGraphicFramePr>
          <p:nvPr/>
        </p:nvGraphicFramePr>
        <p:xfrm>
          <a:off x="1418086" y="1426366"/>
          <a:ext cx="17129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7" name="公式" r:id="rId1" imgW="965200" imgH="457200" progId="Equation.3">
                  <p:embed/>
                </p:oleObj>
              </mc:Choice>
              <mc:Fallback>
                <p:oleObj name="公式" r:id="rId1" imgW="965200" imgH="457200" progId="Equation.3">
                  <p:embed/>
                  <p:pic>
                    <p:nvPicPr>
                      <p:cNvPr id="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18086" y="1426366"/>
                        <a:ext cx="171291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5" name="Object 33"/>
          <p:cNvGraphicFramePr>
            <a:graphicFrameLocks noChangeAspect="1"/>
          </p:cNvGraphicFramePr>
          <p:nvPr/>
        </p:nvGraphicFramePr>
        <p:xfrm>
          <a:off x="1357085" y="5161756"/>
          <a:ext cx="1624012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8" name="公式" r:id="rId3" imgW="914400" imgH="457200" progId="Equation.3">
                  <p:embed/>
                </p:oleObj>
              </mc:Choice>
              <mc:Fallback>
                <p:oleObj name="公式" r:id="rId3" imgW="914400" imgH="457200" progId="Equation.3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7085" y="5161756"/>
                        <a:ext cx="1624012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6" name="Object 34"/>
          <p:cNvGraphicFramePr>
            <a:graphicFrameLocks noChangeAspect="1"/>
          </p:cNvGraphicFramePr>
          <p:nvPr/>
        </p:nvGraphicFramePr>
        <p:xfrm>
          <a:off x="1466171" y="3344867"/>
          <a:ext cx="16446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59" name="公式" r:id="rId5" imgW="927100" imgH="457200" progId="Equation.3">
                  <p:embed/>
                </p:oleObj>
              </mc:Choice>
              <mc:Fallback>
                <p:oleObj name="公式" r:id="rId5" imgW="927100" imgH="457200" progId="Equation.3">
                  <p:embed/>
                  <p:pic>
                    <p:nvPicPr>
                      <p:cNvPr id="0" name="Object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171" y="3344867"/>
                        <a:ext cx="16446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3622218" y="1017586"/>
            <a:ext cx="2674937" cy="1965325"/>
            <a:chOff x="1981201" y="1143001"/>
            <a:chExt cx="2674937" cy="1965325"/>
          </a:xfrm>
        </p:grpSpPr>
        <p:sp>
          <p:nvSpPr>
            <p:cNvPr id="6157" name="Line 16"/>
            <p:cNvSpPr>
              <a:spLocks noChangeShapeType="1"/>
            </p:cNvSpPr>
            <p:nvPr/>
          </p:nvSpPr>
          <p:spPr bwMode="auto">
            <a:xfrm>
              <a:off x="2290763" y="2092325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8" name="Line 17"/>
            <p:cNvSpPr>
              <a:spLocks noChangeShapeType="1"/>
            </p:cNvSpPr>
            <p:nvPr/>
          </p:nvSpPr>
          <p:spPr bwMode="auto">
            <a:xfrm flipV="1">
              <a:off x="2519363" y="2127250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59" name="Rectangle 18"/>
            <p:cNvSpPr>
              <a:spLocks noChangeArrowheads="1"/>
            </p:cNvSpPr>
            <p:nvPr/>
          </p:nvSpPr>
          <p:spPr bwMode="auto">
            <a:xfrm>
              <a:off x="1981201" y="1974851"/>
              <a:ext cx="3095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60" name="Rectangle 19"/>
            <p:cNvSpPr>
              <a:spLocks noChangeArrowheads="1"/>
            </p:cNvSpPr>
            <p:nvPr/>
          </p:nvSpPr>
          <p:spPr bwMode="auto">
            <a:xfrm>
              <a:off x="1985964" y="1787526"/>
              <a:ext cx="3508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61" name="Rectangle 20"/>
            <p:cNvSpPr>
              <a:spLocks noChangeArrowheads="1"/>
            </p:cNvSpPr>
            <p:nvPr/>
          </p:nvSpPr>
          <p:spPr bwMode="auto">
            <a:xfrm>
              <a:off x="2024063" y="2168526"/>
              <a:ext cx="2667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62" name="Rectangle 21"/>
            <p:cNvSpPr>
              <a:spLocks noChangeArrowheads="1"/>
            </p:cNvSpPr>
            <p:nvPr/>
          </p:nvSpPr>
          <p:spPr bwMode="auto">
            <a:xfrm rot="16200000">
              <a:off x="2049464" y="2562226"/>
              <a:ext cx="725487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140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63" name="Rectangle 22"/>
            <p:cNvSpPr>
              <a:spLocks noChangeArrowheads="1"/>
            </p:cNvSpPr>
            <p:nvPr/>
          </p:nvSpPr>
          <p:spPr bwMode="auto">
            <a:xfrm>
              <a:off x="2671763" y="1752601"/>
              <a:ext cx="762000" cy="3397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孔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64" name="Rectangle 23"/>
            <p:cNvSpPr>
              <a:spLocks noChangeArrowheads="1"/>
            </p:cNvSpPr>
            <p:nvPr/>
          </p:nvSpPr>
          <p:spPr bwMode="auto">
            <a:xfrm>
              <a:off x="3733800" y="1600201"/>
              <a:ext cx="9223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+0.063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6165" name="Rectangle 24"/>
            <p:cNvSpPr>
              <a:spLocks noChangeArrowheads="1"/>
            </p:cNvSpPr>
            <p:nvPr/>
          </p:nvSpPr>
          <p:spPr bwMode="auto">
            <a:xfrm>
              <a:off x="2808288" y="1403351"/>
              <a:ext cx="838200" cy="33972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1800" b="1">
                  <a:solidFill>
                    <a:srgbClr val="000000"/>
                  </a:solidFill>
                  <a:latin typeface="Verdana" panose="020B0604030504040204" pitchFamily="34" charset="0"/>
                </a:rPr>
                <a:t>轴</a:t>
              </a:r>
              <a:endParaRPr lang="zh-CN" altLang="en-US" sz="1800" b="1">
                <a:solidFill>
                  <a:srgbClr val="000000"/>
                </a:solidFill>
                <a:latin typeface="Verdana" panose="020B0604030504040204" pitchFamily="34" charset="0"/>
              </a:endParaRPr>
            </a:p>
          </p:txBody>
        </p:sp>
        <p:sp>
          <p:nvSpPr>
            <p:cNvPr id="6166" name="Rectangle 25"/>
            <p:cNvSpPr>
              <a:spLocks noChangeArrowheads="1"/>
            </p:cNvSpPr>
            <p:nvPr/>
          </p:nvSpPr>
          <p:spPr bwMode="auto">
            <a:xfrm>
              <a:off x="3659189" y="1143001"/>
              <a:ext cx="922337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+0.126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6167" name="Rectangle 44"/>
          <p:cNvSpPr>
            <a:spLocks noChangeArrowheads="1"/>
          </p:cNvSpPr>
          <p:nvPr/>
        </p:nvSpPr>
        <p:spPr bwMode="auto">
          <a:xfrm>
            <a:off x="7406708" y="1247302"/>
            <a:ext cx="2195513" cy="121761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-0.126mm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 0mm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  <a:p>
            <a:pPr fontAlgn="base">
              <a:lnSpc>
                <a:spcPct val="110000"/>
              </a:lnSpc>
              <a:spcAft>
                <a:spcPct val="0"/>
              </a:spcAft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 0.126 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212583" y="1679444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8" name="Rectangle 39"/>
          <p:cNvSpPr>
            <a:spLocks noChangeArrowheads="1"/>
          </p:cNvSpPr>
          <p:nvPr/>
        </p:nvSpPr>
        <p:spPr bwMode="auto">
          <a:xfrm>
            <a:off x="246643" y="3522663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9" name="Rectangle 39"/>
          <p:cNvSpPr>
            <a:spLocks noChangeArrowheads="1"/>
          </p:cNvSpPr>
          <p:nvPr/>
        </p:nvSpPr>
        <p:spPr bwMode="auto">
          <a:xfrm>
            <a:off x="320007" y="5391151"/>
            <a:ext cx="911369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 </a:t>
            </a:r>
            <a:endParaRPr lang="zh-CN" altLang="en-US" sz="20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1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9"/>
          <p:cNvSpPr>
            <a:spLocks noChangeArrowheads="1"/>
          </p:cNvSpPr>
          <p:nvPr/>
        </p:nvSpPr>
        <p:spPr bwMode="auto">
          <a:xfrm>
            <a:off x="6004560" y="13106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72" name="Object 4"/>
          <p:cNvGraphicFramePr>
            <a:graphicFrameLocks noChangeAspect="1"/>
          </p:cNvGraphicFramePr>
          <p:nvPr/>
        </p:nvGraphicFramePr>
        <p:xfrm>
          <a:off x="8900161" y="1158241"/>
          <a:ext cx="15779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4" name="公式" r:id="rId1" imgW="889000" imgH="457200" progId="Equation.3">
                  <p:embed/>
                </p:oleObj>
              </mc:Choice>
              <mc:Fallback>
                <p:oleObj name="公式" r:id="rId1" imgW="889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0161" y="1158241"/>
                        <a:ext cx="15779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5"/>
          <p:cNvGraphicFramePr>
            <a:graphicFrameLocks noChangeAspect="1"/>
          </p:cNvGraphicFramePr>
          <p:nvPr/>
        </p:nvGraphicFramePr>
        <p:xfrm>
          <a:off x="6842760" y="1234440"/>
          <a:ext cx="9477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5" name="公式" r:id="rId3" imgW="533400" imgH="393700" progId="Equation.3">
                  <p:embed/>
                </p:oleObj>
              </mc:Choice>
              <mc:Fallback>
                <p:oleObj name="公式" r:id="rId3" imgW="533400" imgH="393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760" y="1234440"/>
                        <a:ext cx="94773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4" name="AutoShape 6"/>
          <p:cNvSpPr>
            <a:spLocks noChangeArrowheads="1"/>
          </p:cNvSpPr>
          <p:nvPr/>
        </p:nvSpPr>
        <p:spPr bwMode="auto">
          <a:xfrm>
            <a:off x="8138160" y="14630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5" name="Rectangle 39"/>
          <p:cNvSpPr>
            <a:spLocks noChangeArrowheads="1"/>
          </p:cNvSpPr>
          <p:nvPr/>
        </p:nvSpPr>
        <p:spPr bwMode="auto">
          <a:xfrm>
            <a:off x="6004560" y="21488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76" name="Object 8"/>
          <p:cNvGraphicFramePr>
            <a:graphicFrameLocks noChangeAspect="1"/>
          </p:cNvGraphicFramePr>
          <p:nvPr/>
        </p:nvGraphicFramePr>
        <p:xfrm>
          <a:off x="8877936" y="1996441"/>
          <a:ext cx="1624013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6" name="公式" r:id="rId5" imgW="914400" imgH="457200" progId="Equation.3">
                  <p:embed/>
                </p:oleObj>
              </mc:Choice>
              <mc:Fallback>
                <p:oleObj name="公式" r:id="rId5" imgW="914400" imgH="4572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77936" y="1996441"/>
                        <a:ext cx="1624013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7" name="Object 9"/>
          <p:cNvGraphicFramePr>
            <a:graphicFrameLocks noChangeAspect="1"/>
          </p:cNvGraphicFramePr>
          <p:nvPr/>
        </p:nvGraphicFramePr>
        <p:xfrm>
          <a:off x="6842761" y="2072640"/>
          <a:ext cx="92392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7" name="公式" r:id="rId7" imgW="520700" imgH="393700" progId="Equation.3">
                  <p:embed/>
                </p:oleObj>
              </mc:Choice>
              <mc:Fallback>
                <p:oleObj name="公式" r:id="rId7" imgW="520700" imgH="3937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761" y="2072640"/>
                        <a:ext cx="92392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8" name="AutoShape 10"/>
          <p:cNvSpPr>
            <a:spLocks noChangeArrowheads="1"/>
          </p:cNvSpPr>
          <p:nvPr/>
        </p:nvSpPr>
        <p:spPr bwMode="auto">
          <a:xfrm>
            <a:off x="8138160" y="23012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79" name="Rectangle 39"/>
          <p:cNvSpPr>
            <a:spLocks noChangeArrowheads="1"/>
          </p:cNvSpPr>
          <p:nvPr/>
        </p:nvSpPr>
        <p:spPr bwMode="auto">
          <a:xfrm>
            <a:off x="6004560" y="29870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80" name="Object 12"/>
          <p:cNvGraphicFramePr>
            <a:graphicFrameLocks noChangeAspect="1"/>
          </p:cNvGraphicFramePr>
          <p:nvPr/>
        </p:nvGraphicFramePr>
        <p:xfrm>
          <a:off x="8911273" y="2834641"/>
          <a:ext cx="155575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8" name="公式" r:id="rId9" imgW="876300" imgH="457200" progId="Equation.3">
                  <p:embed/>
                </p:oleObj>
              </mc:Choice>
              <mc:Fallback>
                <p:oleObj name="公式" r:id="rId9" imgW="876300" imgH="4572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1273" y="2834641"/>
                        <a:ext cx="155575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1" name="Object 13"/>
          <p:cNvGraphicFramePr>
            <a:graphicFrameLocks noChangeAspect="1"/>
          </p:cNvGraphicFramePr>
          <p:nvPr/>
        </p:nvGraphicFramePr>
        <p:xfrm>
          <a:off x="6842760" y="2888615"/>
          <a:ext cx="947738" cy="744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39" name="公式" r:id="rId11" imgW="533400" imgH="419100" progId="Equation.3">
                  <p:embed/>
                </p:oleObj>
              </mc:Choice>
              <mc:Fallback>
                <p:oleObj name="公式" r:id="rId11" imgW="533400" imgH="4191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760" y="2888615"/>
                        <a:ext cx="947738" cy="744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2" name="AutoShape 14"/>
          <p:cNvSpPr>
            <a:spLocks noChangeArrowheads="1"/>
          </p:cNvSpPr>
          <p:nvPr/>
        </p:nvSpPr>
        <p:spPr bwMode="auto">
          <a:xfrm>
            <a:off x="8138160" y="31394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83" name="Rectangle 39"/>
          <p:cNvSpPr>
            <a:spLocks noChangeArrowheads="1"/>
          </p:cNvSpPr>
          <p:nvPr/>
        </p:nvSpPr>
        <p:spPr bwMode="auto">
          <a:xfrm>
            <a:off x="6004560" y="38252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84" name="Object 16"/>
          <p:cNvGraphicFramePr>
            <a:graphicFrameLocks noChangeAspect="1"/>
          </p:cNvGraphicFramePr>
          <p:nvPr/>
        </p:nvGraphicFramePr>
        <p:xfrm>
          <a:off x="8889048" y="3672841"/>
          <a:ext cx="1600200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0" name="公式" r:id="rId13" imgW="901700" imgH="457200" progId="Equation.3">
                  <p:embed/>
                </p:oleObj>
              </mc:Choice>
              <mc:Fallback>
                <p:oleObj name="公式" r:id="rId13" imgW="901700" imgH="457200" progId="Equation.3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9048" y="3672841"/>
                        <a:ext cx="1600200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5" name="Object 17"/>
          <p:cNvGraphicFramePr>
            <a:graphicFrameLocks noChangeAspect="1"/>
          </p:cNvGraphicFramePr>
          <p:nvPr/>
        </p:nvGraphicFramePr>
        <p:xfrm>
          <a:off x="6876099" y="3749040"/>
          <a:ext cx="879475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1" name="公式" r:id="rId15" imgW="495300" imgH="393700" progId="Equation.3">
                  <p:embed/>
                </p:oleObj>
              </mc:Choice>
              <mc:Fallback>
                <p:oleObj name="公式" r:id="rId15" imgW="495300" imgH="3937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6099" y="3749040"/>
                        <a:ext cx="879475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86" name="AutoShape 18"/>
          <p:cNvSpPr>
            <a:spLocks noChangeArrowheads="1"/>
          </p:cNvSpPr>
          <p:nvPr/>
        </p:nvSpPr>
        <p:spPr bwMode="auto">
          <a:xfrm>
            <a:off x="8138160" y="39776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87" name="Rectangle 39"/>
          <p:cNvSpPr>
            <a:spLocks noChangeArrowheads="1"/>
          </p:cNvSpPr>
          <p:nvPr/>
        </p:nvSpPr>
        <p:spPr bwMode="auto">
          <a:xfrm>
            <a:off x="6004560" y="47396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88" name="Object 20"/>
          <p:cNvGraphicFramePr>
            <a:graphicFrameLocks noChangeAspect="1"/>
          </p:cNvGraphicFramePr>
          <p:nvPr/>
        </p:nvGraphicFramePr>
        <p:xfrm>
          <a:off x="8900161" y="4587241"/>
          <a:ext cx="157797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2" name="公式" r:id="rId17" imgW="889000" imgH="457200" progId="Equation.3">
                  <p:embed/>
                </p:oleObj>
              </mc:Choice>
              <mc:Fallback>
                <p:oleObj name="公式" r:id="rId17" imgW="889000" imgH="457200" progId="Equation.3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0161" y="4587241"/>
                        <a:ext cx="157797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89" name="Object 21"/>
          <p:cNvGraphicFramePr>
            <a:graphicFrameLocks noChangeAspect="1"/>
          </p:cNvGraphicFramePr>
          <p:nvPr/>
        </p:nvGraphicFramePr>
        <p:xfrm>
          <a:off x="6842760" y="4663440"/>
          <a:ext cx="947738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3" name="公式" r:id="rId19" imgW="533400" imgH="393700" progId="Equation.3">
                  <p:embed/>
                </p:oleObj>
              </mc:Choice>
              <mc:Fallback>
                <p:oleObj name="公式" r:id="rId19" imgW="533400" imgH="393700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760" y="4663440"/>
                        <a:ext cx="947738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0" name="AutoShape 22"/>
          <p:cNvSpPr>
            <a:spLocks noChangeArrowheads="1"/>
          </p:cNvSpPr>
          <p:nvPr/>
        </p:nvSpPr>
        <p:spPr bwMode="auto">
          <a:xfrm>
            <a:off x="8138160" y="48920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7191" name="Rectangle 39"/>
          <p:cNvSpPr>
            <a:spLocks noChangeArrowheads="1"/>
          </p:cNvSpPr>
          <p:nvPr/>
        </p:nvSpPr>
        <p:spPr bwMode="auto">
          <a:xfrm>
            <a:off x="5928360" y="5654041"/>
            <a:ext cx="8382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7192" name="Object 24"/>
          <p:cNvGraphicFramePr>
            <a:graphicFrameLocks noChangeAspect="1"/>
          </p:cNvGraphicFramePr>
          <p:nvPr/>
        </p:nvGraphicFramePr>
        <p:xfrm>
          <a:off x="8801736" y="5501641"/>
          <a:ext cx="1622425" cy="81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4" name="公式" r:id="rId21" imgW="914400" imgH="457200" progId="Equation.3">
                  <p:embed/>
                </p:oleObj>
              </mc:Choice>
              <mc:Fallback>
                <p:oleObj name="公式" r:id="rId21" imgW="914400" imgH="457200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01736" y="5501641"/>
                        <a:ext cx="1622425" cy="811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93" name="Object 25"/>
          <p:cNvGraphicFramePr>
            <a:graphicFrameLocks noChangeAspect="1"/>
          </p:cNvGraphicFramePr>
          <p:nvPr/>
        </p:nvGraphicFramePr>
        <p:xfrm>
          <a:off x="6777673" y="5577840"/>
          <a:ext cx="925512" cy="698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45" name="公式" r:id="rId23" imgW="520700" imgH="393700" progId="Equation.3">
                  <p:embed/>
                </p:oleObj>
              </mc:Choice>
              <mc:Fallback>
                <p:oleObj name="公式" r:id="rId23" imgW="520700" imgH="393700" progId="Equation.3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7673" y="5577840"/>
                        <a:ext cx="925512" cy="698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94" name="AutoShape 26"/>
          <p:cNvSpPr>
            <a:spLocks noChangeArrowheads="1"/>
          </p:cNvSpPr>
          <p:nvPr/>
        </p:nvSpPr>
        <p:spPr bwMode="auto">
          <a:xfrm>
            <a:off x="8061960" y="5806440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7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4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内容占位符 2"/>
          <p:cNvSpPr txBox="1"/>
          <p:nvPr/>
        </p:nvSpPr>
        <p:spPr>
          <a:xfrm>
            <a:off x="205105" y="1072094"/>
            <a:ext cx="5669279" cy="4064421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atin typeface="+mj-ea"/>
                <a:ea typeface="+mj-ea"/>
              </a:rPr>
              <a:t>4</a:t>
            </a:r>
            <a:r>
              <a:rPr lang="zh-CN" altLang="en-US" sz="2400" dirty="0">
                <a:latin typeface="+mj-ea"/>
                <a:ea typeface="+mj-ea"/>
              </a:rPr>
              <a:t>、将下列基孔</a:t>
            </a:r>
            <a:r>
              <a:rPr lang="en-US" altLang="zh-CN" sz="2400" dirty="0">
                <a:latin typeface="+mj-ea"/>
                <a:ea typeface="+mj-ea"/>
              </a:rPr>
              <a:t>(</a:t>
            </a:r>
            <a:r>
              <a:rPr lang="zh-CN" altLang="en-US" sz="2400" dirty="0">
                <a:latin typeface="+mj-ea"/>
                <a:ea typeface="+mj-ea"/>
              </a:rPr>
              <a:t>轴</a:t>
            </a:r>
            <a:r>
              <a:rPr lang="en-US" altLang="zh-CN" sz="2400" dirty="0">
                <a:latin typeface="+mj-ea"/>
                <a:ea typeface="+mj-ea"/>
              </a:rPr>
              <a:t>)</a:t>
            </a:r>
            <a:r>
              <a:rPr lang="zh-CN" altLang="en-US" sz="2400" dirty="0">
                <a:latin typeface="+mj-ea"/>
                <a:ea typeface="+mj-ea"/>
              </a:rPr>
              <a:t>制配合，改换成配合性质相同的基轴</a:t>
            </a:r>
            <a:r>
              <a:rPr lang="en-US" altLang="zh-CN" sz="2400" dirty="0">
                <a:latin typeface="+mj-ea"/>
                <a:ea typeface="+mj-ea"/>
              </a:rPr>
              <a:t>(</a:t>
            </a:r>
            <a:r>
              <a:rPr lang="zh-CN" altLang="en-US" sz="2400" dirty="0">
                <a:latin typeface="+mj-ea"/>
                <a:ea typeface="+mj-ea"/>
              </a:rPr>
              <a:t>孔</a:t>
            </a:r>
            <a:r>
              <a:rPr lang="en-US" altLang="zh-CN" sz="2400" dirty="0">
                <a:latin typeface="+mj-ea"/>
                <a:ea typeface="+mj-ea"/>
              </a:rPr>
              <a:t>)</a:t>
            </a:r>
            <a:r>
              <a:rPr lang="zh-CN" altLang="en-US" sz="2400" dirty="0">
                <a:latin typeface="+mj-ea"/>
                <a:ea typeface="+mj-ea"/>
              </a:rPr>
              <a:t>制配合，并查表</a:t>
            </a:r>
            <a:r>
              <a:rPr lang="en-US" altLang="zh-CN" sz="2400" dirty="0">
                <a:latin typeface="+mj-ea"/>
                <a:ea typeface="+mj-ea"/>
              </a:rPr>
              <a:t>1-8</a:t>
            </a:r>
            <a:r>
              <a:rPr lang="zh-CN" altLang="en-US" sz="2400" dirty="0">
                <a:latin typeface="+mj-ea"/>
                <a:ea typeface="+mj-ea"/>
              </a:rPr>
              <a:t>、表</a:t>
            </a:r>
            <a:r>
              <a:rPr lang="en-US" altLang="zh-CN" sz="2400" dirty="0">
                <a:latin typeface="+mj-ea"/>
                <a:ea typeface="+mj-ea"/>
              </a:rPr>
              <a:t>1-10</a:t>
            </a:r>
            <a:r>
              <a:rPr lang="zh-CN" altLang="en-US" sz="2400" dirty="0">
                <a:latin typeface="+mj-ea"/>
                <a:ea typeface="+mj-ea"/>
              </a:rPr>
              <a:t>和表</a:t>
            </a:r>
            <a:r>
              <a:rPr lang="en-US" altLang="zh-CN" sz="2400" dirty="0">
                <a:latin typeface="+mj-ea"/>
                <a:ea typeface="+mj-ea"/>
              </a:rPr>
              <a:t>1-11</a:t>
            </a:r>
            <a:r>
              <a:rPr lang="zh-CN" altLang="en-US" sz="2400" dirty="0">
                <a:latin typeface="+mj-ea"/>
                <a:ea typeface="+mj-ea"/>
              </a:rPr>
              <a:t>，确定改换后的极限偏差。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028" y="3614869"/>
            <a:ext cx="6706187" cy="326571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783287" y="4125685"/>
            <a:ext cx="293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级与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级如何定出？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783287" y="480666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一般优先为基孔制，基轴制的理由？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83287" y="548764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如何推算得到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783287" y="6168628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缺乏验证设计结果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2880" y="770413"/>
            <a:ext cx="11826240" cy="276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+mj-ea"/>
              </a:rPr>
              <a:t>5</a:t>
            </a:r>
            <a:r>
              <a:rPr lang="zh-CN" altLang="en-US" sz="2400" dirty="0">
                <a:latin typeface="+mj-ea"/>
              </a:rPr>
              <a:t>、有下列三组孔与轴向配合，根据给定的数值，试确定它们的标准公差等级，并选用适当的配合。</a:t>
            </a:r>
            <a:endParaRPr lang="en-US" altLang="zh-CN" sz="24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1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=25mm</a:t>
            </a:r>
            <a:r>
              <a:rPr lang="zh-CN" altLang="en-US" sz="2000" dirty="0">
                <a:latin typeface="+mj-ea"/>
              </a:rPr>
              <a:t>，</a:t>
            </a:r>
            <a:r>
              <a:rPr lang="en-US" altLang="zh-CN" sz="2000" dirty="0" err="1">
                <a:latin typeface="+mj-ea"/>
              </a:rPr>
              <a:t>Xmax</a:t>
            </a:r>
            <a:r>
              <a:rPr lang="en-US" altLang="zh-CN" sz="2000" dirty="0">
                <a:latin typeface="+mj-ea"/>
              </a:rPr>
              <a:t>=+0.086mm</a:t>
            </a:r>
            <a:r>
              <a:rPr lang="zh-CN" altLang="en-US" sz="2000" dirty="0">
                <a:latin typeface="+mj-ea"/>
              </a:rPr>
              <a:t>，</a:t>
            </a:r>
            <a:r>
              <a:rPr lang="en-US" altLang="zh-CN" sz="2000" dirty="0" err="1">
                <a:latin typeface="+mj-ea"/>
              </a:rPr>
              <a:t>Xmin</a:t>
            </a:r>
            <a:r>
              <a:rPr lang="en-US" altLang="zh-CN" sz="2000" dirty="0">
                <a:latin typeface="+mj-ea"/>
              </a:rPr>
              <a:t>=+0.02mm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2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=40mm, </a:t>
            </a:r>
            <a:r>
              <a:rPr lang="en-US" altLang="zh-CN" sz="2000" dirty="0" err="1">
                <a:latin typeface="+mj-ea"/>
              </a:rPr>
              <a:t>Ymax</a:t>
            </a:r>
            <a:r>
              <a:rPr lang="en-US" altLang="zh-CN" sz="2000" dirty="0">
                <a:latin typeface="+mj-ea"/>
              </a:rPr>
              <a:t>=-0.076mm,      </a:t>
            </a:r>
            <a:r>
              <a:rPr lang="en-US" altLang="zh-CN" sz="2000" dirty="0" err="1">
                <a:latin typeface="+mj-ea"/>
              </a:rPr>
              <a:t>Ymin</a:t>
            </a:r>
            <a:r>
              <a:rPr lang="en-US" altLang="zh-CN" sz="2000" dirty="0">
                <a:latin typeface="+mj-ea"/>
              </a:rPr>
              <a:t>=-0.035mm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3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=60mm, </a:t>
            </a:r>
            <a:r>
              <a:rPr lang="en-US" altLang="zh-CN" sz="2000" dirty="0" err="1">
                <a:latin typeface="+mj-ea"/>
              </a:rPr>
              <a:t>Ymax</a:t>
            </a:r>
            <a:r>
              <a:rPr lang="en-US" altLang="zh-CN" sz="2000" dirty="0">
                <a:latin typeface="+mj-ea"/>
              </a:rPr>
              <a:t>=-0.032mm, </a:t>
            </a:r>
            <a:r>
              <a:rPr lang="en-US" altLang="zh-CN" sz="2000" dirty="0" err="1">
                <a:latin typeface="+mj-ea"/>
              </a:rPr>
              <a:t>Xmin</a:t>
            </a:r>
            <a:r>
              <a:rPr lang="en-US" altLang="zh-CN" sz="2000" dirty="0">
                <a:latin typeface="+mj-ea"/>
              </a:rPr>
              <a:t>=+0.046mm</a:t>
            </a:r>
            <a:endParaRPr lang="en-US" altLang="zh-CN" sz="2000" dirty="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3802" y="3548394"/>
            <a:ext cx="2939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数学计算能力？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86-20=46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33802" y="4141563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步骤呢？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733802" y="4787717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H6/f8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U6/h7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合理不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820887" y="6125971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验证呢？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79" y="3429000"/>
            <a:ext cx="2603978" cy="3429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89" y="5371775"/>
            <a:ext cx="4740051" cy="133361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889" y="3684804"/>
            <a:ext cx="3109229" cy="13945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82880" y="770413"/>
            <a:ext cx="11826240" cy="27617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en-US" altLang="zh-CN" sz="2400" dirty="0">
                <a:latin typeface="+mj-ea"/>
              </a:rPr>
              <a:t>5</a:t>
            </a:r>
            <a:r>
              <a:rPr lang="zh-CN" altLang="en-US" sz="2400" dirty="0">
                <a:latin typeface="+mj-ea"/>
              </a:rPr>
              <a:t>、有下列三组孔与轴向配合，根据给定的数值，试确定它们的标准公差等级，并选用适当的配合。</a:t>
            </a:r>
            <a:endParaRPr lang="en-US" altLang="zh-CN" sz="24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1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=25mm</a:t>
            </a:r>
            <a:r>
              <a:rPr lang="zh-CN" altLang="en-US" sz="2000" dirty="0">
                <a:latin typeface="+mj-ea"/>
              </a:rPr>
              <a:t>，</a:t>
            </a:r>
            <a:r>
              <a:rPr lang="en-US" altLang="zh-CN" sz="2000" dirty="0" err="1">
                <a:latin typeface="+mj-ea"/>
              </a:rPr>
              <a:t>Xmax</a:t>
            </a:r>
            <a:r>
              <a:rPr lang="en-US" altLang="zh-CN" sz="2000" dirty="0">
                <a:latin typeface="+mj-ea"/>
              </a:rPr>
              <a:t>=+0.086mm</a:t>
            </a:r>
            <a:r>
              <a:rPr lang="zh-CN" altLang="en-US" sz="2000" dirty="0">
                <a:latin typeface="+mj-ea"/>
              </a:rPr>
              <a:t>，</a:t>
            </a:r>
            <a:r>
              <a:rPr lang="en-US" altLang="zh-CN" sz="2000" dirty="0" err="1">
                <a:latin typeface="+mj-ea"/>
              </a:rPr>
              <a:t>Xmin</a:t>
            </a:r>
            <a:r>
              <a:rPr lang="en-US" altLang="zh-CN" sz="2000" dirty="0">
                <a:latin typeface="+mj-ea"/>
              </a:rPr>
              <a:t>=+0.02mm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2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=40mm, </a:t>
            </a:r>
            <a:r>
              <a:rPr lang="en-US" altLang="zh-CN" sz="2000" dirty="0" err="1">
                <a:latin typeface="+mj-ea"/>
              </a:rPr>
              <a:t>Ymax</a:t>
            </a:r>
            <a:r>
              <a:rPr lang="en-US" altLang="zh-CN" sz="2000" dirty="0">
                <a:latin typeface="+mj-ea"/>
              </a:rPr>
              <a:t>=-0.076mm,      </a:t>
            </a:r>
            <a:r>
              <a:rPr lang="en-US" altLang="zh-CN" sz="2000" dirty="0" err="1">
                <a:latin typeface="+mj-ea"/>
              </a:rPr>
              <a:t>Ymin</a:t>
            </a:r>
            <a:r>
              <a:rPr lang="en-US" altLang="zh-CN" sz="2000" dirty="0">
                <a:latin typeface="+mj-ea"/>
              </a:rPr>
              <a:t>=-0.035mm</a:t>
            </a:r>
            <a:endParaRPr lang="en-US" altLang="zh-CN" sz="2000" dirty="0">
              <a:latin typeface="+mj-ea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2000" dirty="0">
                <a:latin typeface="+mj-ea"/>
              </a:rPr>
              <a:t>（</a:t>
            </a:r>
            <a:r>
              <a:rPr lang="en-US" altLang="zh-CN" sz="2000" dirty="0">
                <a:latin typeface="+mj-ea"/>
              </a:rPr>
              <a:t>3</a:t>
            </a:r>
            <a:r>
              <a:rPr lang="zh-CN" altLang="en-US" sz="2000" dirty="0">
                <a:latin typeface="+mj-ea"/>
              </a:rPr>
              <a:t>）配合的公称尺寸</a:t>
            </a:r>
            <a:r>
              <a:rPr lang="en-US" altLang="zh-CN" sz="2000" dirty="0">
                <a:latin typeface="+mj-ea"/>
              </a:rPr>
              <a:t>=60mm, </a:t>
            </a:r>
            <a:r>
              <a:rPr lang="en-US" altLang="zh-CN" sz="2000" dirty="0" err="1">
                <a:latin typeface="+mj-ea"/>
              </a:rPr>
              <a:t>Ymax</a:t>
            </a:r>
            <a:r>
              <a:rPr lang="en-US" altLang="zh-CN" sz="2000" dirty="0">
                <a:latin typeface="+mj-ea"/>
              </a:rPr>
              <a:t>=-0.032mm, </a:t>
            </a:r>
            <a:r>
              <a:rPr lang="en-US" altLang="zh-CN" sz="2000" dirty="0" err="1">
                <a:latin typeface="+mj-ea"/>
              </a:rPr>
              <a:t>Xmin</a:t>
            </a:r>
            <a:r>
              <a:rPr lang="en-US" altLang="zh-CN" sz="2000" dirty="0">
                <a:latin typeface="+mj-ea"/>
              </a:rPr>
              <a:t>=+0.046mm</a:t>
            </a:r>
            <a:endParaRPr lang="en-US" altLang="zh-CN" sz="2000" dirty="0"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8900" y="637947"/>
            <a:ext cx="11114200" cy="1071563"/>
          </a:xfrm>
        </p:spPr>
        <p:txBody>
          <a:bodyPr anchor="b"/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800" b="1" dirty="0"/>
              <a:t>有三组孔与轴配合，根据给定的数值，试着确定他们的标准公差等级，并选用适当的配合。</a:t>
            </a:r>
            <a:br>
              <a:rPr lang="en-US" altLang="zh-CN" sz="1800" dirty="0"/>
            </a:br>
            <a:r>
              <a:rPr lang="zh-CN" altLang="en-US" sz="1800" dirty="0"/>
              <a:t>（</a:t>
            </a:r>
            <a:r>
              <a:rPr lang="en-US" altLang="zh-CN" sz="1800" dirty="0"/>
              <a:t>1</a:t>
            </a:r>
            <a:r>
              <a:rPr lang="zh-CN" altLang="en-US" sz="1800" dirty="0"/>
              <a:t>）配合的公称尺寸</a:t>
            </a:r>
            <a:r>
              <a:rPr lang="en-US" altLang="zh-CN" sz="1800" dirty="0"/>
              <a:t>25mm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Xmax</a:t>
            </a:r>
            <a:r>
              <a:rPr lang="en-US" altLang="zh-CN" sz="1800" dirty="0"/>
              <a:t>=+0.086mm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Xmin</a:t>
            </a:r>
            <a:r>
              <a:rPr lang="en-US" altLang="zh-CN" sz="1800" dirty="0"/>
              <a:t>=+0.020mm</a:t>
            </a:r>
            <a:endParaRPr lang="en-US" altLang="zh-CN" sz="1800" dirty="0"/>
          </a:p>
        </p:txBody>
      </p:sp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88900" y="1913599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8197" name="Text Box 5"/>
          <p:cNvSpPr txBox="1">
            <a:spLocks noChangeArrowheads="1"/>
          </p:cNvSpPr>
          <p:nvPr/>
        </p:nvSpPr>
        <p:spPr bwMode="auto">
          <a:xfrm>
            <a:off x="1849894" y="2015168"/>
            <a:ext cx="8675687" cy="43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选择基准制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。无特殊要求，选择基孔制，孔的基本偏差代号为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EI=0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8198" name="Object 6"/>
          <p:cNvGraphicFramePr>
            <a:graphicFrameLocks noChangeAspect="1"/>
          </p:cNvGraphicFramePr>
          <p:nvPr/>
        </p:nvGraphicFramePr>
        <p:xfrm>
          <a:off x="3937001" y="3264709"/>
          <a:ext cx="6053137" cy="436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94" name="公式" r:id="rId1" imgW="2768600" imgH="254000" progId="Equation.3">
                  <p:embed/>
                </p:oleObj>
              </mc:Choice>
              <mc:Fallback>
                <p:oleObj name="公式" r:id="rId1" imgW="27686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1" y="3264709"/>
                        <a:ext cx="6053137" cy="436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1919289" y="2963292"/>
            <a:ext cx="2592388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57505" indent="-3575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确定公差等级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3937001" y="3816809"/>
            <a:ext cx="6053137" cy="960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假设孔、轴同级，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/2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33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m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  <a:p>
            <a:pPr fontAlgn="base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查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表，孔轴公差等级均为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IT8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IT8=33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m.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201" name="Rectangle 9"/>
          <p:cNvSpPr>
            <a:spLocks noChangeArrowheads="1"/>
          </p:cNvSpPr>
          <p:nvPr/>
        </p:nvSpPr>
        <p:spPr bwMode="auto">
          <a:xfrm>
            <a:off x="1992314" y="4949677"/>
            <a:ext cx="23034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选择配合种类。</a:t>
            </a:r>
            <a:endParaRPr lang="zh-CN" altLang="en-US" sz="20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209" name="Group 25"/>
          <p:cNvGrpSpPr/>
          <p:nvPr/>
        </p:nvGrpSpPr>
        <p:grpSpPr bwMode="auto">
          <a:xfrm>
            <a:off x="3937001" y="5663843"/>
            <a:ext cx="7611331" cy="809625"/>
            <a:chOff x="597" y="1207"/>
            <a:chExt cx="4055" cy="510"/>
          </a:xfrm>
        </p:grpSpPr>
        <p:sp>
          <p:nvSpPr>
            <p:cNvPr id="8210" name="Text Box 26"/>
            <p:cNvSpPr txBox="1">
              <a:spLocks noChangeArrowheads="1"/>
            </p:cNvSpPr>
            <p:nvPr/>
          </p:nvSpPr>
          <p:spPr bwMode="auto">
            <a:xfrm>
              <a:off x="597" y="1207"/>
              <a:ext cx="291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基孔制，孔为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H8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EI=0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ES=EI+T</a:t>
              </a:r>
              <a:r>
                <a:rPr lang="en-US" altLang="zh-CN" sz="2000" baseline="-25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=0.033mm</a:t>
              </a:r>
              <a:endPara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8211" name="Text Box 27"/>
            <p:cNvSpPr txBox="1">
              <a:spLocks noChangeArrowheads="1"/>
            </p:cNvSpPr>
            <p:nvPr/>
          </p:nvSpPr>
          <p:spPr bwMode="auto">
            <a:xfrm>
              <a:off x="3473" y="1465"/>
              <a:ext cx="3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8212" name="Object 28"/>
            <p:cNvGraphicFramePr>
              <a:graphicFrameLocks noChangeAspect="1"/>
            </p:cNvGraphicFramePr>
            <p:nvPr/>
          </p:nvGraphicFramePr>
          <p:xfrm>
            <a:off x="3723" y="1426"/>
            <a:ext cx="929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4795" name="公式" r:id="rId3" imgW="862965" imgH="241300" progId="Equation.3">
                    <p:embed/>
                  </p:oleObj>
                </mc:Choice>
                <mc:Fallback>
                  <p:oleObj name="公式" r:id="rId3" imgW="862965" imgH="2413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23" y="1426"/>
                          <a:ext cx="929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9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218" name="Object 3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9906218" y="4034487"/>
          <a:ext cx="2159000" cy="1109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5" name="公式" r:id="rId1" imgW="889000" imgH="457200" progId="Equation.3">
                  <p:embed/>
                </p:oleObj>
              </mc:Choice>
              <mc:Fallback>
                <p:oleObj name="公式" r:id="rId1" imgW="8890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218" y="4034487"/>
                        <a:ext cx="2159000" cy="11096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" name="Text Box 5"/>
          <p:cNvSpPr txBox="1">
            <a:spLocks noChangeArrowheads="1"/>
          </p:cNvSpPr>
          <p:nvPr/>
        </p:nvSpPr>
        <p:spPr bwMode="auto">
          <a:xfrm>
            <a:off x="3444863" y="3591479"/>
            <a:ext cx="60499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查表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得：轴的基本偏差代号为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f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es=-0.020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9220" name="Rectangle 6"/>
          <p:cNvSpPr>
            <a:spLocks noChangeArrowheads="1"/>
          </p:cNvSpPr>
          <p:nvPr/>
        </p:nvSpPr>
        <p:spPr bwMode="auto">
          <a:xfrm>
            <a:off x="2944842" y="4363234"/>
            <a:ext cx="372698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=es-T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=-0.020-0.033=-0.053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9221" name="Group 7"/>
          <p:cNvGrpSpPr/>
          <p:nvPr/>
        </p:nvGrpSpPr>
        <p:grpSpPr bwMode="auto">
          <a:xfrm>
            <a:off x="6864568" y="4338886"/>
            <a:ext cx="1774825" cy="477837"/>
            <a:chOff x="3082" y="2949"/>
            <a:chExt cx="1036" cy="249"/>
          </a:xfrm>
        </p:grpSpPr>
        <p:sp>
          <p:nvSpPr>
            <p:cNvPr id="9228" name="Text Box 8"/>
            <p:cNvSpPr txBox="1">
              <a:spLocks noChangeArrowheads="1"/>
            </p:cNvSpPr>
            <p:nvPr/>
          </p:nvSpPr>
          <p:spPr bwMode="auto">
            <a:xfrm>
              <a:off x="3082" y="2976"/>
              <a:ext cx="323" cy="2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9229" name="Object 9"/>
            <p:cNvGraphicFramePr>
              <a:graphicFrameLocks noChangeAspect="1"/>
            </p:cNvGraphicFramePr>
            <p:nvPr/>
          </p:nvGraphicFramePr>
          <p:xfrm>
            <a:off x="3258" y="2949"/>
            <a:ext cx="860" cy="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836" name="公式" r:id="rId3" imgW="838200" imgH="241300" progId="Equation.3">
                    <p:embed/>
                  </p:oleObj>
                </mc:Choice>
                <mc:Fallback>
                  <p:oleObj name="公式" r:id="rId3" imgW="838200" imgH="241300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58" y="2949"/>
                          <a:ext cx="860" cy="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26" name="Text Box 11"/>
          <p:cNvSpPr txBox="1">
            <a:spLocks noChangeArrowheads="1"/>
          </p:cNvSpPr>
          <p:nvPr/>
        </p:nvSpPr>
        <p:spPr bwMode="auto">
          <a:xfrm>
            <a:off x="8791793" y="4363585"/>
            <a:ext cx="10795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配合为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9223" name="Rectangle 13"/>
          <p:cNvSpPr>
            <a:spLocks noChangeArrowheads="1"/>
          </p:cNvSpPr>
          <p:nvPr/>
        </p:nvSpPr>
        <p:spPr bwMode="auto">
          <a:xfrm>
            <a:off x="1271702" y="5333136"/>
            <a:ext cx="17287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④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验算：</a:t>
            </a:r>
            <a:endParaRPr lang="zh-CN" altLang="en-US" sz="20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9224" name="Object 14"/>
          <p:cNvGraphicFramePr>
            <a:graphicFrameLocks noChangeAspect="1"/>
          </p:cNvGraphicFramePr>
          <p:nvPr/>
        </p:nvGraphicFramePr>
        <p:xfrm>
          <a:off x="3164051" y="5663489"/>
          <a:ext cx="4738687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37" name="公式" r:id="rId5" imgW="2603500" imgH="457200" progId="Equation.3">
                  <p:embed/>
                </p:oleObj>
              </mc:Choice>
              <mc:Fallback>
                <p:oleObj name="公式" r:id="rId5" imgW="26035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4051" y="5663489"/>
                        <a:ext cx="4738687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25" name="Text Box 15"/>
          <p:cNvSpPr txBox="1">
            <a:spLocks noChangeArrowheads="1"/>
          </p:cNvSpPr>
          <p:nvPr/>
        </p:nvSpPr>
        <p:spPr bwMode="auto">
          <a:xfrm>
            <a:off x="8583037" y="5959044"/>
            <a:ext cx="15843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满足要求。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2874055" y="1005243"/>
            <a:ext cx="22320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确定轴的基本偏差：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334593" y="1310620"/>
            <a:ext cx="2293938" cy="1524000"/>
            <a:chOff x="8273143" y="1444568"/>
            <a:chExt cx="2293938" cy="1524000"/>
          </a:xfrm>
        </p:grpSpPr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9425668" y="2236731"/>
              <a:ext cx="838200" cy="358775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rPr>
                <a:t>轴</a:t>
              </a:r>
              <a:endParaRPr lang="zh-CN" altLang="en-US" sz="2000" b="1">
                <a:solidFill>
                  <a:srgbClr val="000000"/>
                </a:solidFill>
                <a:latin typeface="Tahoma" panose="020B0604030504040204" pitchFamily="34" charset="0"/>
                <a:ea typeface="仿宋_GB2312" pitchFamily="49" charset="-122"/>
              </a:endParaRPr>
            </a:p>
          </p:txBody>
        </p:sp>
        <p:grpSp>
          <p:nvGrpSpPr>
            <p:cNvPr id="16" name="Group 12"/>
            <p:cNvGrpSpPr/>
            <p:nvPr/>
          </p:nvGrpSpPr>
          <p:grpSpPr bwMode="auto">
            <a:xfrm>
              <a:off x="8273143" y="1444568"/>
              <a:ext cx="2293938" cy="1524000"/>
              <a:chOff x="3742" y="1525"/>
              <a:chExt cx="1445" cy="960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3934" y="1909"/>
                <a:ext cx="12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 flipV="1">
                <a:off x="4030" y="1909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742" y="1813"/>
                <a:ext cx="195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808080"/>
                    </a:solidFill>
                    <a:latin typeface="Tahoma" panose="020B0604030504040204" pitchFamily="34" charset="0"/>
                  </a:rPr>
                  <a:t>0</a:t>
                </a:r>
                <a:endParaRPr kumimoji="1" lang="en-US" altLang="zh-CN" sz="1800">
                  <a:solidFill>
                    <a:srgbClr val="80808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3742" y="1695"/>
                <a:ext cx="22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+</a:t>
                </a:r>
                <a:endPara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742" y="1935"/>
                <a:ext cx="168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-</a:t>
                </a:r>
                <a:endPara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 rot="-5400000">
                <a:off x="3731" y="2184"/>
                <a:ext cx="370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ø</a:t>
                </a:r>
                <a:r>
                  <a:rPr kumimoji="1" lang="en-US" altLang="zh-CN" sz="20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25</a:t>
                </a:r>
                <a:endPara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4174" y="1669"/>
                <a:ext cx="48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ahoma" panose="020B0604030504040204" pitchFamily="34" charset="0"/>
                    <a:ea typeface="仿宋_GB2312" pitchFamily="49" charset="-122"/>
                  </a:rPr>
                  <a:t>孔</a:t>
                </a:r>
                <a:endParaRPr lang="zh-CN" altLang="en-US" sz="24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4606" y="1525"/>
                <a:ext cx="58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+0.033</a:t>
                </a:r>
                <a:endPara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2914419" y="1625283"/>
            <a:ext cx="44513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由于间隙配合，轴的基本偏差为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es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2928258" y="2287375"/>
            <a:ext cx="365929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 </a:t>
            </a:r>
            <a:r>
              <a:rPr lang="en-US" altLang="zh-CN" sz="2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=EI-es</a:t>
            </a:r>
            <a:endParaRPr lang="en-US" altLang="zh-CN" sz="20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2297792" y="4221848"/>
            <a:ext cx="576263" cy="734939"/>
          </a:xfrm>
          <a:prstGeom prst="rightArrow">
            <a:avLst>
              <a:gd name="adj1" fmla="val 50000"/>
              <a:gd name="adj2" fmla="val 66728"/>
            </a:avLst>
          </a:prstGeom>
          <a:noFill/>
          <a:ln w="19050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3487355" y="2905012"/>
            <a:ext cx="3813544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es=EI-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0-0.020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-0.020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0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27027" y="856467"/>
            <a:ext cx="10961459" cy="914400"/>
          </a:xfrm>
        </p:spPr>
        <p:txBody>
          <a:bodyPr anchor="b">
            <a:normAutofit fontScale="90000"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2000" b="1" dirty="0"/>
              <a:t>有三组孔与轴配合，根据给定的数值，试着确定他们的标准公差等级，并选用适当的配合。</a:t>
            </a:r>
            <a:br>
              <a:rPr lang="en-US" altLang="zh-CN" sz="2000" dirty="0"/>
            </a:b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）配合的公称尺寸</a:t>
            </a:r>
            <a:r>
              <a:rPr lang="en-US" altLang="zh-CN" sz="2000" dirty="0"/>
              <a:t>40mm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Ymax</a:t>
            </a:r>
            <a:r>
              <a:rPr lang="en-US" altLang="zh-CN" sz="2000" dirty="0"/>
              <a:t>= -0.076mm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Ymin</a:t>
            </a:r>
            <a:r>
              <a:rPr lang="en-US" altLang="zh-CN" sz="2000" dirty="0"/>
              <a:t>=-0.035mm</a:t>
            </a:r>
            <a:endParaRPr lang="en-US" altLang="zh-CN" sz="2000" dirty="0"/>
          </a:p>
        </p:txBody>
      </p:sp>
      <p:sp>
        <p:nvSpPr>
          <p:cNvPr id="10245" name="Text Box 5"/>
          <p:cNvSpPr txBox="1">
            <a:spLocks noChangeArrowheads="1"/>
          </p:cNvSpPr>
          <p:nvPr/>
        </p:nvSpPr>
        <p:spPr bwMode="auto">
          <a:xfrm>
            <a:off x="1894343" y="2374889"/>
            <a:ext cx="8675687" cy="43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选择基准制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。无特殊要求，选择基孔制，孔的基本偏差代号为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EI=0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3738451" y="3634491"/>
          <a:ext cx="5999162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38" name="公式" r:id="rId1" imgW="2755900" imgH="254000" progId="Equation.3">
                  <p:embed/>
                </p:oleObj>
              </mc:Choice>
              <mc:Fallback>
                <p:oleObj name="公式" r:id="rId1" imgW="27559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451" y="3634491"/>
                        <a:ext cx="5999162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1894344" y="3179751"/>
            <a:ext cx="25923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57505" indent="-3575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确定公差等级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8" name="Rectangle 8"/>
          <p:cNvSpPr>
            <a:spLocks noChangeArrowheads="1"/>
          </p:cNvSpPr>
          <p:nvPr/>
        </p:nvSpPr>
        <p:spPr bwMode="auto">
          <a:xfrm>
            <a:off x="3633790" y="4204349"/>
            <a:ext cx="590550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查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1-8</a:t>
            </a: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．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IT6=16</a:t>
            </a:r>
            <a:r>
              <a:rPr lang="en-US" altLang="zh-CN" sz="20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m.   IT7=25</a:t>
            </a:r>
            <a:r>
              <a:rPr lang="en-US" altLang="zh-CN" sz="200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m.</a:t>
            </a:r>
            <a:endParaRPr lang="en-US" altLang="zh-CN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249" name="Rectangle 9"/>
          <p:cNvSpPr>
            <a:spLocks noChangeArrowheads="1"/>
          </p:cNvSpPr>
          <p:nvPr/>
        </p:nvSpPr>
        <p:spPr bwMode="auto">
          <a:xfrm>
            <a:off x="1894343" y="5366986"/>
            <a:ext cx="23034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选择配合种类</a:t>
            </a:r>
            <a:endParaRPr lang="zh-CN" altLang="en-US" sz="20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0257" name="Group 25"/>
          <p:cNvGrpSpPr/>
          <p:nvPr/>
        </p:nvGrpSpPr>
        <p:grpSpPr bwMode="auto">
          <a:xfrm>
            <a:off x="3633790" y="5951709"/>
            <a:ext cx="7048500" cy="417513"/>
            <a:chOff x="521" y="1196"/>
            <a:chExt cx="4440" cy="263"/>
          </a:xfrm>
        </p:grpSpPr>
        <p:sp>
          <p:nvSpPr>
            <p:cNvPr id="10259" name="Text Box 26"/>
            <p:cNvSpPr txBox="1">
              <a:spLocks noChangeArrowheads="1"/>
            </p:cNvSpPr>
            <p:nvPr/>
          </p:nvSpPr>
          <p:spPr bwMode="auto">
            <a:xfrm>
              <a:off x="521" y="1207"/>
              <a:ext cx="32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基孔制，孔为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H7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EI=0,ES=EI+T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=0.025mm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0260" name="Text Box 27"/>
            <p:cNvSpPr txBox="1">
              <a:spLocks noChangeArrowheads="1"/>
            </p:cNvSpPr>
            <p:nvPr/>
          </p:nvSpPr>
          <p:spPr bwMode="auto">
            <a:xfrm>
              <a:off x="3742" y="1207"/>
              <a:ext cx="3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0261" name="Object 28"/>
            <p:cNvGraphicFramePr>
              <a:graphicFrameLocks noChangeAspect="1"/>
            </p:cNvGraphicFramePr>
            <p:nvPr/>
          </p:nvGraphicFramePr>
          <p:xfrm>
            <a:off x="4032" y="1196"/>
            <a:ext cx="929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6839" name="公式" r:id="rId3" imgW="876300" imgH="241300" progId="Equation.3">
                    <p:embed/>
                  </p:oleObj>
                </mc:Choice>
                <mc:Fallback>
                  <p:oleObj name="公式" r:id="rId3" imgW="876300" imgH="2413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2" y="1196"/>
                          <a:ext cx="929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8" name="Rectangle 29"/>
          <p:cNvSpPr>
            <a:spLocks noChangeArrowheads="1"/>
          </p:cNvSpPr>
          <p:nvPr/>
        </p:nvSpPr>
        <p:spPr bwMode="auto">
          <a:xfrm>
            <a:off x="3346337" y="4782263"/>
            <a:ext cx="534511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根据工艺等价原则，孔取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IT7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，轴取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IT6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88900" y="1913599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4"/>
          <p:cNvSpPr txBox="1">
            <a:spLocks noChangeArrowheads="1"/>
          </p:cNvSpPr>
          <p:nvPr/>
        </p:nvSpPr>
        <p:spPr bwMode="auto">
          <a:xfrm>
            <a:off x="1896016" y="3711344"/>
            <a:ext cx="60499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查表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得：轴的基本偏差代号为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=+0.060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1267" name="Rectangle 5"/>
          <p:cNvSpPr>
            <a:spLocks noChangeArrowheads="1"/>
          </p:cNvSpPr>
          <p:nvPr/>
        </p:nvSpPr>
        <p:spPr bwMode="auto">
          <a:xfrm>
            <a:off x="1971902" y="4504771"/>
            <a:ext cx="367568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es=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ei+T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=0.060+0.016=0.076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1268" name="Group 6"/>
          <p:cNvGrpSpPr/>
          <p:nvPr/>
        </p:nvGrpSpPr>
        <p:grpSpPr bwMode="auto">
          <a:xfrm>
            <a:off x="5718005" y="4480189"/>
            <a:ext cx="1851025" cy="449916"/>
            <a:chOff x="3082" y="2950"/>
            <a:chExt cx="1081" cy="235"/>
          </a:xfrm>
        </p:grpSpPr>
        <p:sp>
          <p:nvSpPr>
            <p:cNvPr id="11276" name="Text Box 7"/>
            <p:cNvSpPr txBox="1">
              <a:spLocks noChangeArrowheads="1"/>
            </p:cNvSpPr>
            <p:nvPr/>
          </p:nvSpPr>
          <p:spPr bwMode="auto">
            <a:xfrm>
              <a:off x="3082" y="2976"/>
              <a:ext cx="32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1277" name="Object 8"/>
            <p:cNvGraphicFramePr>
              <a:graphicFrameLocks noChangeAspect="1"/>
            </p:cNvGraphicFramePr>
            <p:nvPr/>
          </p:nvGraphicFramePr>
          <p:xfrm>
            <a:off x="3303" y="2950"/>
            <a:ext cx="86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7883" name="公式" r:id="rId1" imgW="825500" imgH="241300" progId="Equation.3">
                    <p:embed/>
                  </p:oleObj>
                </mc:Choice>
                <mc:Fallback>
                  <p:oleObj name="公式" r:id="rId1" imgW="825500" imgH="241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3" y="2950"/>
                          <a:ext cx="86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1274" name="Text Box 10"/>
          <p:cNvSpPr txBox="1">
            <a:spLocks noChangeArrowheads="1"/>
          </p:cNvSpPr>
          <p:nvPr/>
        </p:nvSpPr>
        <p:spPr bwMode="auto">
          <a:xfrm>
            <a:off x="7770634" y="4529467"/>
            <a:ext cx="1079500" cy="4000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配合为</a:t>
            </a:r>
            <a:endParaRPr lang="zh-CN" altLang="en-US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1270" name="Rectangle 12"/>
          <p:cNvSpPr>
            <a:spLocks noChangeArrowheads="1"/>
          </p:cNvSpPr>
          <p:nvPr/>
        </p:nvSpPr>
        <p:spPr bwMode="auto">
          <a:xfrm>
            <a:off x="1580944" y="5656809"/>
            <a:ext cx="17287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④</a:t>
            </a:r>
            <a:r>
              <a:rPr lang="zh-CN" altLang="en-US" sz="2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验算：</a:t>
            </a:r>
            <a:endParaRPr lang="zh-CN" altLang="en-US" sz="2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271" name="Object 13"/>
          <p:cNvGraphicFramePr>
            <a:graphicFrameLocks noChangeAspect="1"/>
          </p:cNvGraphicFramePr>
          <p:nvPr/>
        </p:nvGraphicFramePr>
        <p:xfrm>
          <a:off x="2878251" y="5480984"/>
          <a:ext cx="4784725" cy="830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4" name="公式" r:id="rId3" imgW="2628900" imgH="457200" progId="Equation.3">
                  <p:embed/>
                </p:oleObj>
              </mc:Choice>
              <mc:Fallback>
                <p:oleObj name="公式" r:id="rId3" imgW="26289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78251" y="5480984"/>
                        <a:ext cx="4784725" cy="830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2" name="Text Box 14"/>
          <p:cNvSpPr txBox="1">
            <a:spLocks noChangeArrowheads="1"/>
          </p:cNvSpPr>
          <p:nvPr/>
        </p:nvSpPr>
        <p:spPr bwMode="auto">
          <a:xfrm>
            <a:off x="8016307" y="5729753"/>
            <a:ext cx="15843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满足要求。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1273" name="Object 1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8910070" y="4148728"/>
          <a:ext cx="2195512" cy="1112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85" name="公式" r:id="rId5" imgW="901700" imgH="457200" progId="Equation.3">
                  <p:embed/>
                </p:oleObj>
              </mc:Choice>
              <mc:Fallback>
                <p:oleObj name="公式" r:id="rId5" imgW="9017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10070" y="4148728"/>
                        <a:ext cx="2195512" cy="11128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964646" y="1174509"/>
            <a:ext cx="22320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确定轴的基本偏差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633051" y="1381034"/>
            <a:ext cx="2971800" cy="1838325"/>
            <a:chOff x="7304994" y="1401458"/>
            <a:chExt cx="2971800" cy="1838325"/>
          </a:xfrm>
        </p:grpSpPr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9438594" y="1401458"/>
              <a:ext cx="838200" cy="2286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rPr>
                <a:t>轴</a:t>
              </a:r>
              <a:endParaRPr lang="zh-CN" altLang="en-US" sz="2000" b="1">
                <a:solidFill>
                  <a:srgbClr val="000000"/>
                </a:solidFill>
                <a:latin typeface="Tahoma" panose="020B0604030504040204" pitchFamily="34" charset="0"/>
                <a:ea typeface="仿宋_GB2312" pitchFamily="49" charset="-122"/>
              </a:endParaRPr>
            </a:p>
          </p:txBody>
        </p:sp>
        <p:grpSp>
          <p:nvGrpSpPr>
            <p:cNvPr id="16" name="Group 12"/>
            <p:cNvGrpSpPr/>
            <p:nvPr/>
          </p:nvGrpSpPr>
          <p:grpSpPr bwMode="auto">
            <a:xfrm>
              <a:off x="7304994" y="1714195"/>
              <a:ext cx="2293938" cy="1525588"/>
              <a:chOff x="3742" y="1525"/>
              <a:chExt cx="1445" cy="961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>
                <a:off x="3934" y="1909"/>
                <a:ext cx="124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 flipV="1">
                <a:off x="4030" y="1909"/>
                <a:ext cx="0" cy="48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5"/>
              <p:cNvSpPr>
                <a:spLocks noChangeArrowheads="1"/>
              </p:cNvSpPr>
              <p:nvPr/>
            </p:nvSpPr>
            <p:spPr bwMode="auto">
              <a:xfrm>
                <a:off x="3742" y="1813"/>
                <a:ext cx="195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808080"/>
                    </a:solidFill>
                    <a:latin typeface="Tahoma" panose="020B0604030504040204" pitchFamily="34" charset="0"/>
                  </a:rPr>
                  <a:t>0</a:t>
                </a:r>
                <a:endParaRPr kumimoji="1" lang="en-US" altLang="zh-CN" sz="1800">
                  <a:solidFill>
                    <a:srgbClr val="80808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0" name="Rectangle 16"/>
              <p:cNvSpPr>
                <a:spLocks noChangeArrowheads="1"/>
              </p:cNvSpPr>
              <p:nvPr/>
            </p:nvSpPr>
            <p:spPr bwMode="auto">
              <a:xfrm>
                <a:off x="3742" y="1695"/>
                <a:ext cx="22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808080"/>
                    </a:solidFill>
                    <a:latin typeface="Tahoma" panose="020B0604030504040204" pitchFamily="34" charset="0"/>
                  </a:rPr>
                  <a:t>+</a:t>
                </a:r>
                <a:endParaRPr kumimoji="1" lang="en-US" altLang="zh-CN" sz="1800">
                  <a:solidFill>
                    <a:srgbClr val="80808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1" name="Rectangle 17"/>
              <p:cNvSpPr>
                <a:spLocks noChangeArrowheads="1"/>
              </p:cNvSpPr>
              <p:nvPr/>
            </p:nvSpPr>
            <p:spPr bwMode="auto">
              <a:xfrm>
                <a:off x="3742" y="1935"/>
                <a:ext cx="168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808080"/>
                    </a:solidFill>
                    <a:latin typeface="Tahoma" panose="020B0604030504040204" pitchFamily="34" charset="0"/>
                  </a:rPr>
                  <a:t>-</a:t>
                </a:r>
                <a:endParaRPr kumimoji="1" lang="en-US" altLang="zh-CN" sz="1800">
                  <a:solidFill>
                    <a:srgbClr val="80808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2" name="Rectangle 18"/>
              <p:cNvSpPr>
                <a:spLocks noChangeArrowheads="1"/>
              </p:cNvSpPr>
              <p:nvPr/>
            </p:nvSpPr>
            <p:spPr bwMode="auto">
              <a:xfrm rot="-5400000">
                <a:off x="3730" y="2183"/>
                <a:ext cx="373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ø</a:t>
                </a:r>
                <a:r>
                  <a:rPr kumimoji="1" lang="en-US" altLang="zh-CN" sz="20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40</a:t>
                </a:r>
                <a:endPara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sp>
            <p:nvSpPr>
              <p:cNvPr id="23" name="Rectangle 19"/>
              <p:cNvSpPr>
                <a:spLocks noChangeArrowheads="1"/>
              </p:cNvSpPr>
              <p:nvPr/>
            </p:nvSpPr>
            <p:spPr bwMode="auto">
              <a:xfrm>
                <a:off x="4174" y="1669"/>
                <a:ext cx="480" cy="24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buNone/>
                </a:pPr>
                <a:r>
                  <a:rPr lang="zh-CN" altLang="en-US" sz="2400" b="1">
                    <a:solidFill>
                      <a:srgbClr val="000000"/>
                    </a:solidFill>
                    <a:latin typeface="Tahoma" panose="020B0604030504040204" pitchFamily="34" charset="0"/>
                    <a:ea typeface="仿宋_GB2312" pitchFamily="49" charset="-122"/>
                  </a:rPr>
                  <a:t>孔</a:t>
                </a:r>
                <a:endParaRPr lang="zh-CN" altLang="en-US" sz="24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endParaRPr>
              </a:p>
            </p:txBody>
          </p:sp>
          <p:sp>
            <p:nvSpPr>
              <p:cNvPr id="24" name="Rectangle 20"/>
              <p:cNvSpPr>
                <a:spLocks noChangeArrowheads="1"/>
              </p:cNvSpPr>
              <p:nvPr/>
            </p:nvSpPr>
            <p:spPr bwMode="auto">
              <a:xfrm>
                <a:off x="4606" y="1525"/>
                <a:ext cx="581" cy="2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fontAlgn="base">
                  <a:lnSpc>
                    <a:spcPct val="90000"/>
                  </a:lnSpc>
                  <a:spcAft>
                    <a:spcPct val="0"/>
                  </a:spcAft>
                  <a:buClr>
                    <a:srgbClr val="99CC00"/>
                  </a:buClr>
                  <a:buSzPct val="60000"/>
                  <a:buNone/>
                </a:pPr>
                <a:r>
                  <a:rPr kumimoji="1" lang="en-US" altLang="zh-CN" sz="1800">
                    <a:solidFill>
                      <a:srgbClr val="000000"/>
                    </a:solidFill>
                    <a:latin typeface="Tahoma" panose="020B0604030504040204" pitchFamily="34" charset="0"/>
                  </a:rPr>
                  <a:t>+0.025</a:t>
                </a:r>
                <a:endPara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</p:grpSp>
      <p:sp>
        <p:nvSpPr>
          <p:cNvPr id="25" name="Rectangle 21"/>
          <p:cNvSpPr>
            <a:spLocks noChangeArrowheads="1"/>
          </p:cNvSpPr>
          <p:nvPr/>
        </p:nvSpPr>
        <p:spPr bwMode="auto">
          <a:xfrm>
            <a:off x="2587413" y="1658345"/>
            <a:ext cx="460375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由于过盈配合，轴的基本偏差为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Text Box 22"/>
          <p:cNvSpPr txBox="1">
            <a:spLocks noChangeArrowheads="1"/>
          </p:cNvSpPr>
          <p:nvPr/>
        </p:nvSpPr>
        <p:spPr bwMode="auto">
          <a:xfrm>
            <a:off x="1905908" y="2204733"/>
            <a:ext cx="19446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en-US" altLang="zh-CN" sz="2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min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=ES-</a:t>
            </a:r>
            <a:r>
              <a:rPr lang="en-US" altLang="zh-CN" sz="2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ei</a:t>
            </a:r>
            <a:endParaRPr lang="en-US" altLang="zh-CN" sz="20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AutoShape 23"/>
          <p:cNvSpPr>
            <a:spLocks noChangeArrowheads="1"/>
          </p:cNvSpPr>
          <p:nvPr/>
        </p:nvSpPr>
        <p:spPr bwMode="auto">
          <a:xfrm>
            <a:off x="2274284" y="2695961"/>
            <a:ext cx="576263" cy="734939"/>
          </a:xfrm>
          <a:prstGeom prst="rightArrow">
            <a:avLst>
              <a:gd name="adj1" fmla="val 50000"/>
              <a:gd name="adj2" fmla="val 66728"/>
            </a:avLst>
          </a:prstGeom>
          <a:noFill/>
          <a:ln w="19050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8" name="Rectangle 24"/>
          <p:cNvSpPr>
            <a:spLocks noChangeArrowheads="1"/>
          </p:cNvSpPr>
          <p:nvPr/>
        </p:nvSpPr>
        <p:spPr bwMode="auto">
          <a:xfrm>
            <a:off x="2893410" y="2872289"/>
            <a:ext cx="44098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=ES-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Y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min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0.025+0.035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0.060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0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endParaRPr lang="en-US" altLang="zh-CN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81818" y="670632"/>
            <a:ext cx="11323184" cy="1121519"/>
          </a:xfrm>
        </p:spPr>
        <p:txBody>
          <a:bodyPr anchor="b">
            <a:normAutofit/>
          </a:bodyPr>
          <a:lstStyle/>
          <a:p>
            <a:pPr algn="l" eaLnBrk="1" hangingPunct="1">
              <a:lnSpc>
                <a:spcPct val="150000"/>
              </a:lnSpc>
            </a:pPr>
            <a:r>
              <a:rPr lang="zh-CN" altLang="en-US" sz="1800" b="1" dirty="0"/>
              <a:t>有三组孔与轴配合，根据给定的数值，试着确定他们的标准公差等级，并选用适当的配合。</a:t>
            </a:r>
            <a:br>
              <a:rPr lang="en-US" altLang="zh-CN" sz="1800" dirty="0"/>
            </a:br>
            <a:r>
              <a:rPr lang="zh-CN" altLang="en-US" sz="1800" dirty="0"/>
              <a:t>（</a:t>
            </a:r>
            <a:r>
              <a:rPr lang="en-US" altLang="zh-CN" sz="1800" dirty="0"/>
              <a:t>3</a:t>
            </a:r>
            <a:r>
              <a:rPr lang="zh-CN" altLang="en-US" sz="1800" dirty="0"/>
              <a:t>）配合的公称尺寸</a:t>
            </a:r>
            <a:r>
              <a:rPr lang="en-US" altLang="zh-CN" sz="1800" dirty="0"/>
              <a:t>60mm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Ymax</a:t>
            </a:r>
            <a:r>
              <a:rPr lang="en-US" altLang="zh-CN" sz="1800" dirty="0"/>
              <a:t>= -0.032mm</a:t>
            </a:r>
            <a:r>
              <a:rPr lang="zh-CN" altLang="en-US" sz="1800" dirty="0"/>
              <a:t>，</a:t>
            </a:r>
            <a:r>
              <a:rPr lang="en-US" altLang="zh-CN" sz="1800" dirty="0" err="1"/>
              <a:t>Xmax</a:t>
            </a:r>
            <a:r>
              <a:rPr lang="en-US" altLang="zh-CN" sz="1800" dirty="0"/>
              <a:t>=+0.0</a:t>
            </a:r>
            <a:r>
              <a:rPr lang="en-US" altLang="zh-CN" sz="1800" dirty="0">
                <a:solidFill>
                  <a:srgbClr val="FF0000"/>
                </a:solidFill>
              </a:rPr>
              <a:t>46</a:t>
            </a:r>
            <a:r>
              <a:rPr lang="en-US" altLang="zh-CN" sz="1800" dirty="0"/>
              <a:t>mm</a:t>
            </a:r>
            <a:endParaRPr lang="en-US" altLang="zh-CN" sz="1800" dirty="0"/>
          </a:p>
        </p:txBody>
      </p:sp>
      <p:sp>
        <p:nvSpPr>
          <p:cNvPr id="12293" name="Text Box 5"/>
          <p:cNvSpPr txBox="1">
            <a:spLocks noChangeArrowheads="1"/>
          </p:cNvSpPr>
          <p:nvPr/>
        </p:nvSpPr>
        <p:spPr bwMode="auto">
          <a:xfrm>
            <a:off x="1633538" y="2270496"/>
            <a:ext cx="8675687" cy="43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①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选择基准制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。无特殊要求，选择基孔制，孔的基本偏差代号为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EI=0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2294" name="Object 6"/>
          <p:cNvGraphicFramePr>
            <a:graphicFrameLocks noChangeAspect="1"/>
          </p:cNvGraphicFramePr>
          <p:nvPr/>
        </p:nvGraphicFramePr>
        <p:xfrm>
          <a:off x="3939608" y="3594601"/>
          <a:ext cx="49022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887" name="公式" r:id="rId1" imgW="2730500" imgH="254000" progId="Equation.3">
                  <p:embed/>
                </p:oleObj>
              </mc:Choice>
              <mc:Fallback>
                <p:oleObj name="公式" r:id="rId1" imgW="2730500" imgH="254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9608" y="3594601"/>
                        <a:ext cx="49022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5" name="Rectangle 7"/>
          <p:cNvSpPr>
            <a:spLocks noChangeArrowheads="1"/>
          </p:cNvSpPr>
          <p:nvPr/>
        </p:nvSpPr>
        <p:spPr bwMode="auto">
          <a:xfrm>
            <a:off x="1633538" y="3209178"/>
            <a:ext cx="25923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357505" indent="-3575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②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确定公差等级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6" name="Rectangle 8"/>
          <p:cNvSpPr>
            <a:spLocks noChangeArrowheads="1"/>
          </p:cNvSpPr>
          <p:nvPr/>
        </p:nvSpPr>
        <p:spPr bwMode="auto">
          <a:xfrm>
            <a:off x="3797527" y="4098600"/>
            <a:ext cx="590550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查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1-8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．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IT8=46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m.   IT7=30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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m.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297" name="Rectangle 9"/>
          <p:cNvSpPr>
            <a:spLocks noChangeArrowheads="1"/>
          </p:cNvSpPr>
          <p:nvPr/>
        </p:nvSpPr>
        <p:spPr bwMode="auto">
          <a:xfrm>
            <a:off x="1633538" y="5352255"/>
            <a:ext cx="23034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③</a:t>
            </a:r>
            <a:r>
              <a:rPr lang="zh-CN" altLang="en-US" sz="2000" b="1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选择配合种类</a:t>
            </a:r>
            <a:endParaRPr lang="zh-CN" altLang="en-US" sz="2000" b="1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312" name="Group 25"/>
          <p:cNvGrpSpPr/>
          <p:nvPr/>
        </p:nvGrpSpPr>
        <p:grpSpPr bwMode="auto">
          <a:xfrm>
            <a:off x="3288507" y="5975350"/>
            <a:ext cx="7037387" cy="417513"/>
            <a:chOff x="521" y="1196"/>
            <a:chExt cx="4433" cy="263"/>
          </a:xfrm>
        </p:grpSpPr>
        <p:sp>
          <p:nvSpPr>
            <p:cNvPr id="12314" name="Text Box 26"/>
            <p:cNvSpPr txBox="1">
              <a:spLocks noChangeArrowheads="1"/>
            </p:cNvSpPr>
            <p:nvPr/>
          </p:nvSpPr>
          <p:spPr bwMode="auto">
            <a:xfrm>
              <a:off x="521" y="1207"/>
              <a:ext cx="326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楷体_GB2312" pitchFamily="49" charset="-122"/>
                  <a:ea typeface="楷体_GB2312" pitchFamily="49" charset="-122"/>
                </a:rPr>
                <a:t>基孔制，孔为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H8</a:t>
              </a:r>
              <a:r>
                <a:rPr lang="zh-CN" altLang="en-US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，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EI=0,ES=EI+T</a:t>
              </a:r>
              <a:r>
                <a:rPr lang="en-US" altLang="zh-CN" sz="2000" baseline="-25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D</a:t>
              </a:r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=0.046mm</a:t>
              </a:r>
              <a:endPara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endParaRPr>
            </a:p>
          </p:txBody>
        </p:sp>
        <p:sp>
          <p:nvSpPr>
            <p:cNvPr id="12315" name="Text Box 27"/>
            <p:cNvSpPr txBox="1">
              <a:spLocks noChangeArrowheads="1"/>
            </p:cNvSpPr>
            <p:nvPr/>
          </p:nvSpPr>
          <p:spPr bwMode="auto">
            <a:xfrm>
              <a:off x="3742" y="1207"/>
              <a:ext cx="349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2316" name="Object 28"/>
            <p:cNvGraphicFramePr>
              <a:graphicFrameLocks noChangeAspect="1"/>
            </p:cNvGraphicFramePr>
            <p:nvPr/>
          </p:nvGraphicFramePr>
          <p:xfrm>
            <a:off x="4039" y="1196"/>
            <a:ext cx="915" cy="2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888" name="公式" r:id="rId3" imgW="862965" imgH="241300" progId="Equation.3">
                    <p:embed/>
                  </p:oleObj>
                </mc:Choice>
                <mc:Fallback>
                  <p:oleObj name="公式" r:id="rId3" imgW="862965" imgH="241300" progId="Equation.3">
                    <p:embed/>
                    <p:pic>
                      <p:nvPicPr>
                        <p:cNvPr id="0" name="Object 2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39" y="1196"/>
                          <a:ext cx="915" cy="2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313" name="Rectangle 29"/>
          <p:cNvSpPr>
            <a:spLocks noChangeArrowheads="1"/>
          </p:cNvSpPr>
          <p:nvPr/>
        </p:nvSpPr>
        <p:spPr bwMode="auto">
          <a:xfrm>
            <a:off x="3464492" y="4685176"/>
            <a:ext cx="555783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根据工艺等价原则，孔取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IT8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，轴取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IT7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Rectangle 3"/>
          <p:cNvSpPr>
            <a:spLocks noChangeArrowheads="1"/>
          </p:cNvSpPr>
          <p:nvPr/>
        </p:nvSpPr>
        <p:spPr bwMode="auto">
          <a:xfrm>
            <a:off x="88900" y="1913599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30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endParaRPr lang="en-US" altLang="zh-CN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8858" name="Picture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642" y="163284"/>
            <a:ext cx="6242957" cy="670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4" name="Text Box 13"/>
          <p:cNvSpPr txBox="1">
            <a:spLocks noChangeArrowheads="1"/>
          </p:cNvSpPr>
          <p:nvPr/>
        </p:nvSpPr>
        <p:spPr bwMode="auto">
          <a:xfrm>
            <a:off x="415337" y="5131183"/>
            <a:ext cx="11751867" cy="14740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/>
              <a:t>用标准化的公差与极限偏差组成标准化的孔、轴公差带的制度称为</a:t>
            </a:r>
            <a:r>
              <a:rPr lang="zh-CN" altLang="en-US" sz="3200" b="1" dirty="0">
                <a:solidFill>
                  <a:srgbClr val="C00000"/>
                </a:solidFill>
              </a:rPr>
              <a:t>极限制</a:t>
            </a:r>
            <a:r>
              <a:rPr lang="zh-CN" altLang="en-US" sz="3200" b="1" dirty="0"/>
              <a:t>。</a:t>
            </a:r>
            <a:endParaRPr lang="zh-CN" altLang="en-US" sz="3200" b="1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-87088" y="2180639"/>
            <a:ext cx="8886165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000" dirty="0">
                <a:latin typeface="Verdana" panose="020B0604030504040204" pitchFamily="34" charset="0"/>
              </a:rPr>
              <a:t>                     </a:t>
            </a:r>
            <a:r>
              <a:rPr kumimoji="1" lang="zh-CN" altLang="en-US" sz="3200" b="1" dirty="0">
                <a:latin typeface="宋体" panose="02010600030101010101" pitchFamily="2" charset="-122"/>
              </a:rPr>
              <a:t>大小：标准公差系列</a:t>
            </a:r>
            <a:endParaRPr kumimoji="1" lang="zh-CN" altLang="en-US" sz="3200" b="1" dirty="0"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3200" b="1" dirty="0">
                <a:latin typeface="宋体" panose="02010600030101010101" pitchFamily="2" charset="-122"/>
              </a:rPr>
              <a:t>  公差带</a:t>
            </a:r>
            <a:endParaRPr kumimoji="1" lang="zh-CN" altLang="en-US" sz="3200" b="1" dirty="0">
              <a:latin typeface="宋体" panose="02010600030101010101" pitchFamily="2" charset="-122"/>
            </a:endParaRPr>
          </a:p>
          <a:p>
            <a:pPr eaLnBrk="1" hangingPunct="1"/>
            <a:r>
              <a:rPr kumimoji="1" lang="zh-CN" altLang="en-US" sz="3200" b="1" dirty="0">
                <a:latin typeface="宋体" panose="02010600030101010101" pitchFamily="2" charset="-122"/>
              </a:rPr>
              <a:t>         位置：基本偏差系列</a:t>
            </a:r>
            <a:endParaRPr kumimoji="1" lang="zh-CN" altLang="en-US" sz="3200" b="1" dirty="0">
              <a:latin typeface="宋体" panose="02010600030101010101" pitchFamily="2" charset="-122"/>
            </a:endParaRPr>
          </a:p>
        </p:txBody>
      </p:sp>
      <p:sp>
        <p:nvSpPr>
          <p:cNvPr id="15" name="AutoShape 4"/>
          <p:cNvSpPr/>
          <p:nvPr/>
        </p:nvSpPr>
        <p:spPr bwMode="auto">
          <a:xfrm>
            <a:off x="1682697" y="2478091"/>
            <a:ext cx="140677" cy="1066800"/>
          </a:xfrm>
          <a:prstGeom prst="leftBrace">
            <a:avLst>
              <a:gd name="adj1" fmla="val 116667"/>
              <a:gd name="adj2" fmla="val 50000"/>
            </a:avLst>
          </a:prstGeom>
          <a:noFill/>
          <a:ln w="38100">
            <a:solidFill>
              <a:srgbClr val="C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第一节 尺寸与公差概念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071" y="1596189"/>
            <a:ext cx="6399133" cy="3192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4"/>
          <p:cNvSpPr txBox="1">
            <a:spLocks noChangeArrowheads="1"/>
          </p:cNvSpPr>
          <p:nvPr/>
        </p:nvSpPr>
        <p:spPr bwMode="auto">
          <a:xfrm>
            <a:off x="1898879" y="4069353"/>
            <a:ext cx="604996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查表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－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得：轴的基本偏差代号为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k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=+0.002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r>
              <a:rPr lang="en-US" altLang="zh-CN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13315" name="Rectangle 5"/>
          <p:cNvSpPr>
            <a:spLocks noChangeArrowheads="1"/>
          </p:cNvSpPr>
          <p:nvPr/>
        </p:nvSpPr>
        <p:spPr bwMode="auto">
          <a:xfrm>
            <a:off x="2103439" y="4767330"/>
            <a:ext cx="3675686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es=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ei+T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d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=0.002+0.030=0.032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mm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grpSp>
        <p:nvGrpSpPr>
          <p:cNvPr id="13316" name="Group 6"/>
          <p:cNvGrpSpPr/>
          <p:nvPr/>
        </p:nvGrpSpPr>
        <p:grpSpPr bwMode="auto">
          <a:xfrm>
            <a:off x="5775327" y="4718117"/>
            <a:ext cx="1851025" cy="449916"/>
            <a:chOff x="3082" y="2950"/>
            <a:chExt cx="1081" cy="235"/>
          </a:xfrm>
        </p:grpSpPr>
        <p:sp>
          <p:nvSpPr>
            <p:cNvPr id="13324" name="Text Box 7"/>
            <p:cNvSpPr txBox="1">
              <a:spLocks noChangeArrowheads="1"/>
            </p:cNvSpPr>
            <p:nvPr/>
          </p:nvSpPr>
          <p:spPr bwMode="auto">
            <a:xfrm>
              <a:off x="3082" y="2976"/>
              <a:ext cx="323" cy="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即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3325" name="Object 8"/>
            <p:cNvGraphicFramePr>
              <a:graphicFrameLocks noChangeAspect="1"/>
            </p:cNvGraphicFramePr>
            <p:nvPr/>
          </p:nvGraphicFramePr>
          <p:xfrm>
            <a:off x="3303" y="2950"/>
            <a:ext cx="86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42" name="公式" r:id="rId1" imgW="825500" imgH="241300" progId="Equation.3">
                    <p:embed/>
                  </p:oleObj>
                </mc:Choice>
                <mc:Fallback>
                  <p:oleObj name="公式" r:id="rId1" imgW="825500" imgH="241300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3" y="2950"/>
                          <a:ext cx="86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3317" name="Group 9"/>
          <p:cNvGrpSpPr/>
          <p:nvPr/>
        </p:nvGrpSpPr>
        <p:grpSpPr bwMode="auto">
          <a:xfrm>
            <a:off x="7862889" y="4767330"/>
            <a:ext cx="2051050" cy="400050"/>
            <a:chOff x="3243" y="3339"/>
            <a:chExt cx="1292" cy="252"/>
          </a:xfrm>
        </p:grpSpPr>
        <p:sp>
          <p:nvSpPr>
            <p:cNvPr id="13322" name="Text Box 10"/>
            <p:cNvSpPr txBox="1">
              <a:spLocks noChangeArrowheads="1"/>
            </p:cNvSpPr>
            <p:nvPr/>
          </p:nvSpPr>
          <p:spPr bwMode="auto">
            <a:xfrm>
              <a:off x="3243" y="3339"/>
              <a:ext cx="680" cy="2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marL="268605" indent="-268605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imes New Roman" panose="02020603050405020304" pitchFamily="18" charset="0"/>
                  <a:ea typeface="楷体_GB2312" pitchFamily="49" charset="-122"/>
                  <a:sym typeface="Symbol" panose="05050102010706020507" pitchFamily="18" charset="2"/>
                </a:rPr>
                <a:t>配合为</a:t>
              </a:r>
              <a:endParaRPr lang="zh-CN" altLang="en-US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endParaRPr>
            </a:p>
          </p:txBody>
        </p:sp>
        <p:graphicFrame>
          <p:nvGraphicFramePr>
            <p:cNvPr id="13323" name="Object 11"/>
            <p:cNvGraphicFramePr>
              <a:graphicFrameLocks noChangeAspect="1"/>
            </p:cNvGraphicFramePr>
            <p:nvPr/>
          </p:nvGraphicFramePr>
          <p:xfrm>
            <a:off x="3799" y="3385"/>
            <a:ext cx="736" cy="20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943" name="公式" r:id="rId3" imgW="736600" imgH="203200" progId="Equation.3">
                    <p:embed/>
                  </p:oleObj>
                </mc:Choice>
                <mc:Fallback>
                  <p:oleObj name="公式" r:id="rId3" imgW="736600" imgH="203200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9" y="3385"/>
                          <a:ext cx="736" cy="203"/>
                        </a:xfrm>
                        <a:prstGeom prst="rect">
                          <a:avLst/>
                        </a:prstGeom>
                        <a:solidFill>
                          <a:schemeClr val="bg1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318" name="Rectangle 12"/>
          <p:cNvSpPr>
            <a:spLocks noChangeArrowheads="1"/>
          </p:cNvSpPr>
          <p:nvPr/>
        </p:nvSpPr>
        <p:spPr bwMode="auto">
          <a:xfrm>
            <a:off x="1238253" y="5762533"/>
            <a:ext cx="1728787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④</a:t>
            </a:r>
            <a:r>
              <a:rPr lang="zh-CN" altLang="en-US" sz="2000" b="1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rPr>
              <a:t>验算：</a:t>
            </a:r>
            <a:endParaRPr lang="zh-CN" altLang="en-US" sz="2000" b="1" dirty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3319" name="Object 13"/>
          <p:cNvGraphicFramePr>
            <a:graphicFrameLocks noChangeAspect="1"/>
          </p:cNvGraphicFramePr>
          <p:nvPr/>
        </p:nvGraphicFramePr>
        <p:xfrm>
          <a:off x="2689226" y="5547777"/>
          <a:ext cx="4924425" cy="830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4" name="公式" r:id="rId5" imgW="2705100" imgH="457200" progId="Equation.3">
                  <p:embed/>
                </p:oleObj>
              </mc:Choice>
              <mc:Fallback>
                <p:oleObj name="公式" r:id="rId5" imgW="2705100" imgH="4572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9226" y="5547777"/>
                        <a:ext cx="4924425" cy="830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20" name="Text Box 14"/>
          <p:cNvSpPr txBox="1">
            <a:spLocks noChangeArrowheads="1"/>
          </p:cNvSpPr>
          <p:nvPr/>
        </p:nvSpPr>
        <p:spPr bwMode="auto">
          <a:xfrm>
            <a:off x="9121776" y="5896934"/>
            <a:ext cx="15843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满足要求。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13321" name="Object 15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10000296" y="4378998"/>
          <a:ext cx="2163763" cy="111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45" name="公式" r:id="rId7" imgW="889000" imgH="457200" progId="Equation.3">
                  <p:embed/>
                </p:oleObj>
              </mc:Choice>
              <mc:Fallback>
                <p:oleObj name="公式" r:id="rId7" imgW="889000" imgH="457200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00296" y="4378998"/>
                        <a:ext cx="2163763" cy="1112838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10"/>
          <p:cNvSpPr txBox="1">
            <a:spLocks noChangeArrowheads="1"/>
          </p:cNvSpPr>
          <p:nvPr/>
        </p:nvSpPr>
        <p:spPr bwMode="auto">
          <a:xfrm>
            <a:off x="1851028" y="1170678"/>
            <a:ext cx="2232025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确定轴的基本偏差</a:t>
            </a:r>
            <a:endParaRPr lang="zh-CN" altLang="en-US" sz="2000" b="1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838405" y="1200619"/>
            <a:ext cx="3048000" cy="1525588"/>
            <a:chOff x="7323139" y="1400866"/>
            <a:chExt cx="3048000" cy="1525588"/>
          </a:xfrm>
        </p:grpSpPr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9532939" y="1712015"/>
              <a:ext cx="838200" cy="2286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rPr>
                <a:t>轴</a:t>
              </a:r>
              <a:endParaRPr lang="zh-CN" altLang="en-US" sz="2000" b="1">
                <a:solidFill>
                  <a:srgbClr val="000000"/>
                </a:solidFill>
                <a:latin typeface="Tahoma" panose="020B0604030504040204" pitchFamily="34" charset="0"/>
                <a:ea typeface="仿宋_GB2312" pitchFamily="49" charset="-122"/>
              </a:endParaRPr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7627939" y="2010465"/>
              <a:ext cx="19812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 flipV="1">
              <a:off x="7780339" y="2010465"/>
              <a:ext cx="0" cy="762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Rectangle 15"/>
            <p:cNvSpPr>
              <a:spLocks noChangeArrowheads="1"/>
            </p:cNvSpPr>
            <p:nvPr/>
          </p:nvSpPr>
          <p:spPr bwMode="auto">
            <a:xfrm>
              <a:off x="7323140" y="1858066"/>
              <a:ext cx="309563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0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9" name="Rectangle 16"/>
            <p:cNvSpPr>
              <a:spLocks noChangeArrowheads="1"/>
            </p:cNvSpPr>
            <p:nvPr/>
          </p:nvSpPr>
          <p:spPr bwMode="auto">
            <a:xfrm>
              <a:off x="7323139" y="1670741"/>
              <a:ext cx="3508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0" name="Rectangle 17"/>
            <p:cNvSpPr>
              <a:spLocks noChangeArrowheads="1"/>
            </p:cNvSpPr>
            <p:nvPr/>
          </p:nvSpPr>
          <p:spPr bwMode="auto">
            <a:xfrm>
              <a:off x="7323139" y="2051741"/>
              <a:ext cx="266700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-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1" name="Rectangle 18"/>
            <p:cNvSpPr>
              <a:spLocks noChangeArrowheads="1"/>
            </p:cNvSpPr>
            <p:nvPr/>
          </p:nvSpPr>
          <p:spPr bwMode="auto">
            <a:xfrm rot="16200000">
              <a:off x="7303296" y="2446235"/>
              <a:ext cx="59055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ø</a:t>
              </a:r>
              <a:r>
                <a:rPr kumimoji="1" lang="en-US" altLang="zh-CN" sz="2000">
                  <a:solidFill>
                    <a:srgbClr val="000000"/>
                  </a:solidFill>
                  <a:latin typeface="Tahoma" panose="020B0604030504040204" pitchFamily="34" charset="0"/>
                </a:rPr>
                <a:t>60</a:t>
              </a:r>
              <a:endParaRPr kumimoji="1" lang="en-US" altLang="zh-CN" sz="20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22" name="Rectangle 19"/>
            <p:cNvSpPr>
              <a:spLocks noChangeArrowheads="1"/>
            </p:cNvSpPr>
            <p:nvPr/>
          </p:nvSpPr>
          <p:spPr bwMode="auto">
            <a:xfrm>
              <a:off x="8008939" y="1629465"/>
              <a:ext cx="762000" cy="3810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None/>
              </a:pPr>
              <a:r>
                <a:rPr lang="zh-CN" altLang="en-US" sz="2400" b="1">
                  <a:solidFill>
                    <a:srgbClr val="000000"/>
                  </a:solidFill>
                  <a:latin typeface="Tahoma" panose="020B0604030504040204" pitchFamily="34" charset="0"/>
                  <a:ea typeface="仿宋_GB2312" pitchFamily="49" charset="-122"/>
                </a:rPr>
                <a:t>孔</a:t>
              </a:r>
              <a:endParaRPr lang="zh-CN" altLang="en-US" sz="2400" b="1">
                <a:solidFill>
                  <a:srgbClr val="000000"/>
                </a:solidFill>
                <a:latin typeface="Tahoma" panose="020B0604030504040204" pitchFamily="34" charset="0"/>
                <a:ea typeface="仿宋_GB2312" pitchFamily="49" charset="-122"/>
              </a:endParaRPr>
            </a:p>
          </p:txBody>
        </p:sp>
        <p:sp>
          <p:nvSpPr>
            <p:cNvPr id="23" name="Rectangle 20"/>
            <p:cNvSpPr>
              <a:spLocks noChangeArrowheads="1"/>
            </p:cNvSpPr>
            <p:nvPr/>
          </p:nvSpPr>
          <p:spPr bwMode="auto">
            <a:xfrm>
              <a:off x="8694739" y="1400866"/>
              <a:ext cx="922338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fontAlgn="base">
                <a:lnSpc>
                  <a:spcPct val="90000"/>
                </a:lnSpc>
                <a:spcAft>
                  <a:spcPct val="0"/>
                </a:spcAft>
                <a:buClr>
                  <a:srgbClr val="99CC00"/>
                </a:buClr>
                <a:buSzPct val="60000"/>
                <a:buNone/>
              </a:pPr>
              <a:r>
                <a:rPr kumimoji="1" lang="en-US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+0.046</a:t>
              </a:r>
              <a:endParaRPr kumimoji="1" lang="en-US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</p:grpSp>
      <p:sp>
        <p:nvSpPr>
          <p:cNvPr id="24" name="Rectangle 21"/>
          <p:cNvSpPr>
            <a:spLocks noChangeArrowheads="1"/>
          </p:cNvSpPr>
          <p:nvPr/>
        </p:nvSpPr>
        <p:spPr bwMode="auto">
          <a:xfrm>
            <a:off x="1829595" y="1809919"/>
            <a:ext cx="706358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由于过渡配合以及极限间隙过盈值，得出轴的基本偏差为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</a:t>
            </a: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0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1883882" y="2419756"/>
            <a:ext cx="2057400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0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en-US" altLang="zh-CN" sz="2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X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en-US" altLang="zh-CN" sz="2000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=ES-</a:t>
            </a:r>
            <a:r>
              <a:rPr lang="en-US" altLang="zh-CN" sz="2000" dirty="0" err="1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ei</a:t>
            </a:r>
            <a:endParaRPr lang="en-US" altLang="zh-CN" sz="2000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6" name="AutoShape 23"/>
          <p:cNvSpPr>
            <a:spLocks noChangeArrowheads="1"/>
          </p:cNvSpPr>
          <p:nvPr/>
        </p:nvSpPr>
        <p:spPr bwMode="auto">
          <a:xfrm>
            <a:off x="2087260" y="3002677"/>
            <a:ext cx="576263" cy="734939"/>
          </a:xfrm>
          <a:prstGeom prst="rightArrow">
            <a:avLst>
              <a:gd name="adj1" fmla="val 50000"/>
              <a:gd name="adj2" fmla="val 66728"/>
            </a:avLst>
          </a:prstGeom>
          <a:noFill/>
          <a:ln w="19050" algn="ctr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zh-CN" sz="1800">
              <a:solidFill>
                <a:srgbClr val="000000"/>
              </a:solidFill>
              <a:latin typeface="Verdana" panose="020B0604030504040204" pitchFamily="34" charset="0"/>
            </a:endParaRPr>
          </a:p>
        </p:txBody>
      </p:sp>
      <p:sp>
        <p:nvSpPr>
          <p:cNvPr id="27" name="Rectangle 24"/>
          <p:cNvSpPr>
            <a:spLocks noChangeArrowheads="1"/>
          </p:cNvSpPr>
          <p:nvPr/>
        </p:nvSpPr>
        <p:spPr bwMode="auto">
          <a:xfrm>
            <a:off x="2734959" y="3117733"/>
            <a:ext cx="4377802" cy="4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marL="268605" indent="-26860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ei=ES-X</a:t>
            </a:r>
            <a:r>
              <a:rPr lang="en-US" altLang="zh-CN" sz="2000" baseline="-25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max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0.046-0.044</a:t>
            </a:r>
            <a:r>
              <a:rPr lang="zh-CN" altLang="en-US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＝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+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0.002 m</a:t>
            </a:r>
            <a:r>
              <a:rPr lang="en-US" altLang="zh-CN" sz="200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m</a:t>
            </a:r>
            <a:r>
              <a:rPr lang="en-US" altLang="zh-CN" sz="2000" b="1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 </a:t>
            </a:r>
            <a:endParaRPr lang="en-US" altLang="zh-CN" sz="2000" b="1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28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5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5"/>
          <p:cNvSpPr txBox="1">
            <a:spLocks noChangeArrowheads="1"/>
          </p:cNvSpPr>
          <p:nvPr/>
        </p:nvSpPr>
        <p:spPr bwMode="auto">
          <a:xfrm>
            <a:off x="1756796" y="3300752"/>
            <a:ext cx="9496537" cy="3214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通过查表</a:t>
            </a:r>
            <a:r>
              <a:rPr lang="en-US" altLang="zh-CN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1-8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得知：</a:t>
            </a:r>
            <a:endParaRPr lang="zh-CN" altLang="en-US" sz="24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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=100mm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T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d1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=35m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的轴为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sym typeface="Symbol" panose="05050102010706020507" pitchFamily="18" charset="2"/>
              </a:rPr>
              <a:t>IT7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级</a:t>
            </a:r>
            <a:r>
              <a:rPr lang="zh-CN" altLang="en-US" sz="24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  <a:sym typeface="Symbol" panose="05050102010706020507" pitchFamily="18" charset="2"/>
              </a:rPr>
              <a:t>；</a:t>
            </a:r>
            <a:endParaRPr lang="zh-CN" altLang="en-US" sz="24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=10mm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=22m</a:t>
            </a:r>
            <a:r>
              <a:rPr lang="zh-CN" altLang="en-US" sz="2400" b="1" dirty="0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的轴为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IT8</a:t>
            </a:r>
            <a:r>
              <a:rPr lang="zh-CN" altLang="en-US" sz="2400" b="1" dirty="0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级；</a:t>
            </a:r>
            <a:endParaRPr lang="zh-CN" altLang="en-US" sz="2400" b="1" dirty="0">
              <a:solidFill>
                <a:srgbClr val="0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由于精度等级越高加工难度越大，</a:t>
            </a:r>
            <a:endParaRPr lang="en-US" altLang="zh-CN" sz="2400" b="1" dirty="0">
              <a:solidFill>
                <a:srgbClr val="0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  <a:p>
            <a:pPr fontAlgn="base">
              <a:lnSpc>
                <a:spcPct val="120000"/>
              </a:lnSpc>
              <a:spcBef>
                <a:spcPct val="50000"/>
              </a:spcBef>
              <a:spcAft>
                <a:spcPct val="0"/>
              </a:spcAft>
              <a:buClr>
                <a:srgbClr val="99CC00"/>
              </a:buClr>
              <a:buSzPct val="60000"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因此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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=10mm</a:t>
            </a:r>
            <a:r>
              <a:rPr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，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T</a:t>
            </a:r>
            <a:r>
              <a:rPr lang="en-US" altLang="zh-CN" sz="2400" b="1" baseline="-25000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d2</a:t>
            </a:r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=22m</a:t>
            </a:r>
            <a:r>
              <a:rPr lang="zh-CN" altLang="en-US" sz="2400" b="1" dirty="0">
                <a:solidFill>
                  <a:srgbClr val="000000"/>
                </a:solidFill>
                <a:latin typeface="Verdana" panose="020B0604030504040204" pitchFamily="34" charset="0"/>
                <a:sym typeface="Symbol" panose="05050102010706020507" pitchFamily="18" charset="2"/>
              </a:rPr>
              <a:t>的轴加工更容易。</a:t>
            </a:r>
            <a:endParaRPr lang="zh-CN" altLang="en-US" sz="2400" b="1" dirty="0">
              <a:solidFill>
                <a:srgbClr val="000000"/>
              </a:solidFill>
              <a:latin typeface="Verdana" panose="020B0604030504040204" pitchFamily="34" charset="0"/>
              <a:sym typeface="Symbol" panose="05050102010706020507" pitchFamily="18" charset="2"/>
            </a:endParaRPr>
          </a:p>
        </p:txBody>
      </p:sp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6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2258" y="2951946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" name="内容占位符 2"/>
          <p:cNvSpPr txBox="1"/>
          <p:nvPr/>
        </p:nvSpPr>
        <p:spPr>
          <a:xfrm>
            <a:off x="971599" y="1052736"/>
            <a:ext cx="9293629" cy="1656184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latin typeface="+mj-ea"/>
                <a:ea typeface="+mj-ea"/>
              </a:rPr>
              <a:t>6</a:t>
            </a:r>
            <a:r>
              <a:rPr lang="zh-CN" altLang="en-US" sz="2400" dirty="0">
                <a:latin typeface="+mj-ea"/>
                <a:ea typeface="+mj-ea"/>
              </a:rPr>
              <a:t>、已知两轴，其中：</a:t>
            </a:r>
            <a:endParaRPr lang="en-US" altLang="zh-CN" sz="2400" dirty="0">
              <a:latin typeface="+mj-ea"/>
              <a:ea typeface="+mj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>
                <a:latin typeface="+mj-ea"/>
                <a:ea typeface="+mj-ea"/>
              </a:rPr>
              <a:t>试比较两根轴的加工难易程度。</a:t>
            </a:r>
            <a:endParaRPr lang="en-US" altLang="zh-CN" sz="2400" dirty="0">
              <a:latin typeface="+mj-ea"/>
              <a:ea typeface="+mj-ea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023522" y="1052736"/>
          <a:ext cx="5806837" cy="55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03" name="Equation" r:id="rId1" imgW="74676000" imgH="5791200" progId="Equation.DSMT4">
                  <p:embed/>
                </p:oleObj>
              </mc:Choice>
              <mc:Fallback>
                <p:oleObj name="Equation" r:id="rId1" imgW="74676000" imgH="5791200" progId="Equation.DSMT4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23522" y="1052736"/>
                        <a:ext cx="5806837" cy="55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7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89858" y="4615587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8" name="内容占位符 2"/>
          <p:cNvSpPr txBox="1"/>
          <p:nvPr/>
        </p:nvSpPr>
        <p:spPr>
          <a:xfrm>
            <a:off x="489858" y="1144176"/>
            <a:ext cx="11220400" cy="4176464"/>
          </a:xfrm>
          <a:prstGeom prst="rect">
            <a:avLst/>
          </a:prstGeom>
        </p:spPr>
        <p:txBody>
          <a:bodyPr>
            <a:no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latin typeface="+mj-ea"/>
                <a:ea typeface="+mj-ea"/>
              </a:rPr>
              <a:t>7</a:t>
            </a:r>
            <a:r>
              <a:rPr lang="zh-CN" altLang="en-US" sz="2400" dirty="0">
                <a:latin typeface="+mj-ea"/>
                <a:ea typeface="+mj-ea"/>
              </a:rPr>
              <a:t>、试验确定活塞与汽缸壁之间在工作时的间隙为</a:t>
            </a:r>
            <a:r>
              <a:rPr lang="en-US" altLang="zh-CN" sz="2400" dirty="0">
                <a:latin typeface="+mj-ea"/>
                <a:ea typeface="+mj-ea"/>
              </a:rPr>
              <a:t>0.04~0.097mm</a:t>
            </a:r>
            <a:r>
              <a:rPr lang="zh-CN" altLang="en-US" sz="2400" dirty="0">
                <a:latin typeface="+mj-ea"/>
                <a:ea typeface="+mj-ea"/>
              </a:rPr>
              <a:t>，假设在工作时，活塞的温度</a:t>
            </a:r>
            <a:r>
              <a:rPr lang="en-US" altLang="zh-CN" sz="2400" dirty="0" err="1">
                <a:latin typeface="+mj-ea"/>
                <a:ea typeface="+mj-ea"/>
              </a:rPr>
              <a:t>t</a:t>
            </a:r>
            <a:r>
              <a:rPr lang="en-US" altLang="zh-CN" sz="2400" baseline="-25000" dirty="0" err="1">
                <a:latin typeface="+mj-ea"/>
                <a:ea typeface="+mj-ea"/>
              </a:rPr>
              <a:t>s</a:t>
            </a:r>
            <a:r>
              <a:rPr lang="en-US" altLang="zh-CN" sz="2400" dirty="0">
                <a:latin typeface="+mj-ea"/>
                <a:ea typeface="+mj-ea"/>
              </a:rPr>
              <a:t>=150°C</a:t>
            </a:r>
            <a:r>
              <a:rPr lang="zh-CN" altLang="en-US" sz="2400" dirty="0">
                <a:latin typeface="+mj-ea"/>
                <a:ea typeface="+mj-ea"/>
              </a:rPr>
              <a:t>，汽缸温度</a:t>
            </a:r>
            <a:r>
              <a:rPr lang="en-US" altLang="zh-CN" sz="2400" dirty="0" err="1">
                <a:latin typeface="+mj-ea"/>
                <a:ea typeface="+mj-ea"/>
              </a:rPr>
              <a:t>t</a:t>
            </a:r>
            <a:r>
              <a:rPr lang="en-US" altLang="zh-CN" sz="2400" baseline="-25000" dirty="0" err="1">
                <a:latin typeface="+mj-ea"/>
                <a:ea typeface="+mj-ea"/>
              </a:rPr>
              <a:t>h</a:t>
            </a:r>
            <a:r>
              <a:rPr lang="en-US" altLang="zh-CN" sz="2400" dirty="0">
                <a:latin typeface="+mj-ea"/>
                <a:ea typeface="+mj-ea"/>
              </a:rPr>
              <a:t>=100°C</a:t>
            </a:r>
            <a:r>
              <a:rPr lang="zh-CN" altLang="en-US" sz="2400" dirty="0">
                <a:latin typeface="+mj-ea"/>
                <a:ea typeface="+mj-ea"/>
              </a:rPr>
              <a:t>，装配温度</a:t>
            </a:r>
            <a:r>
              <a:rPr lang="en-US" altLang="zh-CN" sz="2400" dirty="0">
                <a:latin typeface="+mj-ea"/>
                <a:ea typeface="+mj-ea"/>
              </a:rPr>
              <a:t>t=20°C</a:t>
            </a:r>
            <a:r>
              <a:rPr lang="zh-CN" altLang="en-US" sz="2400" dirty="0">
                <a:latin typeface="+mj-ea"/>
                <a:ea typeface="+mj-ea"/>
              </a:rPr>
              <a:t>，活塞运动线膨胀系数为</a:t>
            </a:r>
            <a:r>
              <a:rPr lang="en-US" altLang="zh-CN" sz="2400" dirty="0">
                <a:latin typeface="+mj-ea"/>
                <a:ea typeface="+mj-ea"/>
              </a:rPr>
              <a:t>α</a:t>
            </a:r>
            <a:r>
              <a:rPr lang="en-US" altLang="zh-CN" sz="2400" baseline="-25000" dirty="0">
                <a:latin typeface="+mj-ea"/>
                <a:ea typeface="+mj-ea"/>
              </a:rPr>
              <a:t>s</a:t>
            </a:r>
            <a:r>
              <a:rPr lang="en-US" altLang="zh-CN" sz="2400" dirty="0">
                <a:latin typeface="+mj-ea"/>
                <a:ea typeface="+mj-ea"/>
              </a:rPr>
              <a:t>=22</a:t>
            </a:r>
            <a:r>
              <a:rPr lang="zh-CN" altLang="en-US" sz="2400" dirty="0">
                <a:latin typeface="+mj-ea"/>
                <a:ea typeface="+mj-ea"/>
              </a:rPr>
              <a:t>*</a:t>
            </a:r>
            <a:r>
              <a:rPr lang="en-US" altLang="zh-CN" sz="2400" dirty="0">
                <a:latin typeface="+mj-ea"/>
                <a:ea typeface="+mj-ea"/>
              </a:rPr>
              <a:t>10</a:t>
            </a:r>
            <a:r>
              <a:rPr lang="en-US" altLang="zh-CN" sz="2400" baseline="30000" dirty="0">
                <a:latin typeface="+mj-ea"/>
                <a:ea typeface="+mj-ea"/>
              </a:rPr>
              <a:t>-6</a:t>
            </a:r>
            <a:r>
              <a:rPr lang="en-US" altLang="zh-CN" sz="2400" dirty="0">
                <a:latin typeface="+mj-ea"/>
                <a:ea typeface="+mj-ea"/>
              </a:rPr>
              <a:t>/°C</a:t>
            </a:r>
            <a:r>
              <a:rPr lang="zh-CN" altLang="en-US" sz="2400" dirty="0">
                <a:latin typeface="+mj-ea"/>
                <a:ea typeface="+mj-ea"/>
              </a:rPr>
              <a:t>，汽缸的线膨胀系数为</a:t>
            </a:r>
            <a:r>
              <a:rPr lang="en-US" altLang="zh-CN" sz="2400" dirty="0">
                <a:latin typeface="+mj-ea"/>
                <a:ea typeface="+mj-ea"/>
              </a:rPr>
              <a:t>α</a:t>
            </a:r>
            <a:r>
              <a:rPr lang="en-US" altLang="zh-CN" sz="2400" baseline="-25000" dirty="0">
                <a:latin typeface="+mj-ea"/>
                <a:ea typeface="+mj-ea"/>
              </a:rPr>
              <a:t>h</a:t>
            </a:r>
            <a:r>
              <a:rPr lang="en-US" altLang="zh-CN" sz="2400" dirty="0">
                <a:latin typeface="+mj-ea"/>
                <a:ea typeface="+mj-ea"/>
              </a:rPr>
              <a:t>=12</a:t>
            </a:r>
            <a:r>
              <a:rPr lang="zh-CN" altLang="en-US" sz="2400" dirty="0">
                <a:latin typeface="+mj-ea"/>
                <a:ea typeface="+mj-ea"/>
              </a:rPr>
              <a:t>*</a:t>
            </a:r>
            <a:r>
              <a:rPr lang="en-US" altLang="zh-CN" sz="2400" dirty="0">
                <a:latin typeface="+mj-ea"/>
                <a:ea typeface="+mj-ea"/>
              </a:rPr>
              <a:t>10</a:t>
            </a:r>
            <a:r>
              <a:rPr lang="en-US" altLang="zh-CN" sz="2400" baseline="30000" dirty="0">
                <a:latin typeface="+mj-ea"/>
                <a:ea typeface="+mj-ea"/>
              </a:rPr>
              <a:t>-6</a:t>
            </a:r>
            <a:r>
              <a:rPr lang="en-US" altLang="zh-CN" sz="2400" dirty="0">
                <a:latin typeface="+mj-ea"/>
                <a:ea typeface="+mj-ea"/>
              </a:rPr>
              <a:t>/°C</a:t>
            </a:r>
            <a:r>
              <a:rPr lang="zh-CN" altLang="en-US" sz="2400" dirty="0">
                <a:latin typeface="+mj-ea"/>
                <a:ea typeface="+mj-ea"/>
              </a:rPr>
              <a:t>，活塞与汽缸的公称尺寸为</a:t>
            </a:r>
            <a:r>
              <a:rPr lang="en-US" altLang="zh-CN" sz="2400" dirty="0">
                <a:latin typeface="+mj-ea"/>
                <a:ea typeface="+mj-ea"/>
              </a:rPr>
              <a:t>95mm</a:t>
            </a:r>
            <a:r>
              <a:rPr lang="zh-CN" altLang="en-US" sz="2400" dirty="0">
                <a:latin typeface="+mj-ea"/>
                <a:ea typeface="+mj-ea"/>
              </a:rPr>
              <a:t>，试求活塞与汽缸的装配间隙等于多少？根据装配间隙确定合适的配合及孔、轴的极限偏差。</a:t>
            </a:r>
            <a:endParaRPr lang="zh-CN" altLang="en-US" sz="24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7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24098" y="1079907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/>
        </p:nvSpPr>
        <p:spPr bwMode="auto">
          <a:xfrm>
            <a:off x="1168192" y="1167758"/>
            <a:ext cx="6552728" cy="785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活塞（轴）的温升为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=130°C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，汽缸的温升为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=80°C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上升温度导致间隙减小的量为：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291805" y="2150600"/>
          <a:ext cx="6833395" cy="4178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2" name="Equation" r:id="rId1" imgW="94792800" imgH="5791200" progId="Equation.DSMT4">
                  <p:embed/>
                </p:oleObj>
              </mc:Choice>
              <mc:Fallback>
                <p:oleObj name="Equation" r:id="rId1" imgW="94792800" imgH="57912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1805" y="2150600"/>
                        <a:ext cx="6833395" cy="4178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14"/>
          <p:cNvSpPr txBox="1">
            <a:spLocks noChangeArrowheads="1"/>
          </p:cNvSpPr>
          <p:nvPr/>
        </p:nvSpPr>
        <p:spPr bwMode="auto">
          <a:xfrm>
            <a:off x="1168192" y="2754917"/>
            <a:ext cx="6552728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20°C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时，应有的装配间隙为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3134117" y="3189225"/>
          <a:ext cx="4197350" cy="83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3" name="Equation" r:id="rId3" imgW="58216800" imgH="11582400" progId="Equation.DSMT4">
                  <p:embed/>
                </p:oleObj>
              </mc:Choice>
              <mc:Fallback>
                <p:oleObj name="Equation" r:id="rId3" imgW="58216800" imgH="1158240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4117" y="3189225"/>
                        <a:ext cx="4197350" cy="835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4"/>
          <p:cNvSpPr txBox="1">
            <a:spLocks noChangeArrowheads="1"/>
          </p:cNvSpPr>
          <p:nvPr/>
        </p:nvSpPr>
        <p:spPr bwMode="auto">
          <a:xfrm>
            <a:off x="1391565" y="4190130"/>
            <a:ext cx="327636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采用基孔制进行设计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391565" y="4779423"/>
          <a:ext cx="3163887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4" name="Equation" r:id="rId5" imgW="43891200" imgH="5486400" progId="Equation.DSMT4">
                  <p:embed/>
                </p:oleObj>
              </mc:Choice>
              <mc:Fallback>
                <p:oleObj name="Equation" r:id="rId5" imgW="43891200" imgH="548640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1565" y="4779423"/>
                        <a:ext cx="3163887" cy="395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5167520" y="4789337"/>
            <a:ext cx="327636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IT6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280669" y="5395948"/>
            <a:ext cx="3276364" cy="36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marL="268605" indent="-268605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512917" y="5765922"/>
          <a:ext cx="1195586" cy="8613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5" name="Equation" r:id="rId7" imgW="13106400" imgH="9448800" progId="Equation.DSMT4">
                  <p:embed/>
                </p:oleObj>
              </mc:Choice>
              <mc:Fallback>
                <p:oleObj name="Equation" r:id="rId7" imgW="13106400" imgH="94488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2917" y="5765922"/>
                        <a:ext cx="1195586" cy="861379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AutoShape 26"/>
          <p:cNvSpPr>
            <a:spLocks noChangeArrowheads="1"/>
          </p:cNvSpPr>
          <p:nvPr/>
        </p:nvSpPr>
        <p:spPr bwMode="auto">
          <a:xfrm>
            <a:off x="5072610" y="6031838"/>
            <a:ext cx="609600" cy="228600"/>
          </a:xfrm>
          <a:prstGeom prst="rightArrow">
            <a:avLst>
              <a:gd name="adj1" fmla="val 50000"/>
              <a:gd name="adj2" fmla="val 66667"/>
            </a:avLst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6061747" y="5742703"/>
          <a:ext cx="17716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6" name="Equation" r:id="rId9" imgW="21640800" imgH="10972800" progId="Equation.DSMT4">
                  <p:embed/>
                </p:oleObj>
              </mc:Choice>
              <mc:Fallback>
                <p:oleObj name="Equation" r:id="rId9" imgW="21640800" imgH="10972800" progId="Equation.DSMT4">
                  <p:embed/>
                  <p:pic>
                    <p:nvPicPr>
                      <p:cNvPr id="0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1747" y="5742703"/>
                        <a:ext cx="1771650" cy="898525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9600" y="1001039"/>
            <a:ext cx="1097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3-1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20mm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20.033mm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20mm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19.980mm</a:t>
            </a:r>
            <a:r>
              <a:rPr lang="zh-CN" altLang="en-US" dirty="0"/>
              <a:t>，最小极限尺寸为</a:t>
            </a:r>
            <a:r>
              <a:rPr lang="en-US" altLang="zh-CN" dirty="0"/>
              <a:t>19.959mm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、最小间隙</a:t>
            </a:r>
            <a:r>
              <a:rPr lang="en-US" altLang="zh-CN" dirty="0" err="1"/>
              <a:t>Xmin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3-2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40mm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40.025mm</a:t>
            </a:r>
            <a:r>
              <a:rPr lang="zh-CN" altLang="en-US" dirty="0"/>
              <a:t>，最小极限尺寸为</a:t>
            </a:r>
            <a:r>
              <a:rPr lang="en-US" altLang="zh-CN" dirty="0"/>
              <a:t>40mm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40.033mm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40.017mm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、最大过盈</a:t>
            </a:r>
            <a:r>
              <a:rPr lang="en-US" altLang="zh-CN" dirty="0" err="1"/>
              <a:t>Ymax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或平均过盈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3-3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60mm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59.979mm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59.949mm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60mm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59.981mm</a:t>
            </a:r>
            <a:r>
              <a:rPr lang="zh-CN" altLang="en-US" dirty="0"/>
              <a:t>。求孔、轴的上、下偏差和公差，画出公差带图并计算最大过盈</a:t>
            </a:r>
            <a:r>
              <a:rPr lang="en-US" altLang="zh-CN" dirty="0" err="1"/>
              <a:t>Ymax</a:t>
            </a:r>
            <a:r>
              <a:rPr lang="zh-CN" altLang="en-US" dirty="0"/>
              <a:t>、最小过盈</a:t>
            </a:r>
            <a:r>
              <a:rPr lang="en-US" altLang="zh-CN" dirty="0" err="1"/>
              <a:t>Ymin</a:t>
            </a:r>
            <a:r>
              <a:rPr lang="zh-CN" altLang="en-US" dirty="0"/>
              <a:t>以及平均过盈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3-4  </a:t>
            </a:r>
            <a:r>
              <a:rPr lang="zh-CN" altLang="en-US" dirty="0"/>
              <a:t>某孔、轴配合的最小间隙为 </a:t>
            </a:r>
            <a:r>
              <a:rPr lang="en-US" altLang="zh-CN" dirty="0"/>
              <a:t>+0.027 mm</a:t>
            </a:r>
            <a:r>
              <a:rPr lang="zh-CN" altLang="en-US" dirty="0"/>
              <a:t>，孔的上偏差为</a:t>
            </a:r>
            <a:r>
              <a:rPr lang="en-US" altLang="zh-CN" dirty="0"/>
              <a:t>+0.077 mm</a:t>
            </a:r>
            <a:r>
              <a:rPr lang="zh-CN" altLang="en-US" dirty="0"/>
              <a:t>，轴的上偏差为</a:t>
            </a:r>
            <a:r>
              <a:rPr lang="en-US" altLang="zh-CN" dirty="0"/>
              <a:t>+0.023 mm</a:t>
            </a:r>
            <a:r>
              <a:rPr lang="zh-CN" altLang="en-US" dirty="0"/>
              <a:t>，轴的公差为</a:t>
            </a:r>
            <a:r>
              <a:rPr lang="en-US" altLang="zh-CN" dirty="0"/>
              <a:t>0.011 mm</a:t>
            </a:r>
            <a:r>
              <a:rPr lang="zh-CN" altLang="en-US" dirty="0"/>
              <a:t>。求此配合的配合公差</a:t>
            </a:r>
            <a:r>
              <a:rPr lang="en-US" altLang="zh-CN" dirty="0" err="1"/>
              <a:t>Tf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3-5  </a:t>
            </a:r>
            <a:r>
              <a:rPr lang="zh-CN" altLang="en-US" dirty="0"/>
              <a:t>仅查表</a:t>
            </a:r>
            <a:r>
              <a:rPr lang="en-US" altLang="zh-CN" dirty="0"/>
              <a:t>3.4</a:t>
            </a:r>
            <a:r>
              <a:rPr lang="zh-CN" altLang="en-US" dirty="0"/>
              <a:t>和表</a:t>
            </a:r>
            <a:r>
              <a:rPr lang="en-US" altLang="zh-CN" dirty="0"/>
              <a:t>3.7</a:t>
            </a:r>
            <a:r>
              <a:rPr lang="zh-CN" altLang="en-US" dirty="0"/>
              <a:t>绘出下列相配合的孔、轴公差带图，并说明各配合代号的含义及配合性质：</a:t>
            </a:r>
            <a:endParaRPr lang="zh-CN" altLang="en-US" dirty="0"/>
          </a:p>
          <a:p>
            <a:pPr indent="-457200"/>
            <a:r>
              <a:rPr lang="zh-CN" altLang="en-US" dirty="0"/>
              <a:t>   </a:t>
            </a:r>
            <a:r>
              <a:rPr lang="en-US" altLang="zh-CN" dirty="0"/>
              <a:t>(1) 18H7/h6     (5) 60R7/h6    (6) 85H8/js7    (8) 60K7/d6   (10) 20K7/h6 </a:t>
            </a:r>
            <a:endParaRPr lang="en-US" altLang="zh-CN" dirty="0"/>
          </a:p>
          <a:p>
            <a:pPr indent="-457200"/>
            <a:r>
              <a:rPr lang="en-US" altLang="zh-CN" dirty="0"/>
              <a:t>3-6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，要求配合的最大间隙为</a:t>
            </a:r>
            <a:r>
              <a:rPr lang="en-US" altLang="zh-CN" dirty="0"/>
              <a:t>+0.013mm</a:t>
            </a:r>
            <a:r>
              <a:rPr lang="zh-CN" altLang="en-US" dirty="0"/>
              <a:t>，最大过盈为</a:t>
            </a:r>
            <a:r>
              <a:rPr lang="en-US" altLang="zh-CN" dirty="0"/>
              <a:t>-0.021mm</a:t>
            </a:r>
            <a:r>
              <a:rPr lang="zh-CN" altLang="en-US" dirty="0"/>
              <a:t>，试决定孔、轴公差等级，选择适当的配合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  <a:p>
            <a:pPr indent="-457200"/>
            <a:r>
              <a:rPr lang="en-US" altLang="zh-CN" dirty="0"/>
              <a:t>3-7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，按设计要求，配合的过盈应为</a:t>
            </a:r>
            <a:r>
              <a:rPr lang="en-US" altLang="zh-CN" dirty="0"/>
              <a:t>-0.014</a:t>
            </a:r>
            <a:r>
              <a:rPr lang="zh-CN" altLang="en-US" dirty="0"/>
              <a:t>到</a:t>
            </a:r>
            <a:r>
              <a:rPr lang="en-US" altLang="zh-CN" dirty="0"/>
              <a:t>-0.048mm</a:t>
            </a:r>
            <a:r>
              <a:rPr lang="zh-CN" altLang="en-US" dirty="0"/>
              <a:t>。试决定孔、轴公差等级，按基孔制选定适当的配合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  <a:p>
            <a:pPr indent="-457200"/>
            <a:r>
              <a:rPr lang="en-US" altLang="zh-CN" dirty="0"/>
              <a:t>3-8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，按设计要求，配合的间隙应为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+0.066mm</a:t>
            </a:r>
            <a:r>
              <a:rPr lang="zh-CN" altLang="en-US" dirty="0"/>
              <a:t>。试决定孔、轴的公差等级，按基轴制选定适当的配合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941" y="1509643"/>
            <a:ext cx="11339635" cy="4945585"/>
          </a:xfrm>
          <a:prstGeom prst="rect">
            <a:avLst/>
          </a:prstGeom>
        </p:spPr>
      </p:pic>
      <p:sp>
        <p:nvSpPr>
          <p:cNvPr id="8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34562" y="271005"/>
            <a:ext cx="4342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Helvetica" panose="020B0604020202020204" pitchFamily="34" charset="0"/>
              </a:rPr>
              <a:t>COPY</a:t>
            </a:r>
            <a:r>
              <a:rPr lang="zh-CN" altLang="en-US" b="1" dirty="0">
                <a:solidFill>
                  <a:srgbClr val="333333"/>
                </a:solidFill>
                <a:latin typeface="Helvetica" panose="020B0604020202020204" pitchFamily="34" charset="0"/>
              </a:rPr>
              <a:t>自宋浩嘉（</a:t>
            </a:r>
            <a:r>
              <a:rPr lang="en-US" altLang="zh-CN" b="1" dirty="0"/>
              <a:t>3180102914</a:t>
            </a:r>
            <a:r>
              <a:rPr lang="zh-CN" altLang="en-US" b="1" dirty="0">
                <a:solidFill>
                  <a:srgbClr val="333333"/>
                </a:solidFill>
                <a:latin typeface="Helvetica" panose="020B0604020202020204" pitchFamily="34" charset="0"/>
              </a:rPr>
              <a:t>）作业！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5" y="1511280"/>
            <a:ext cx="11640615" cy="50854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63" y="1367395"/>
            <a:ext cx="10691787" cy="51972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00" y="1579354"/>
            <a:ext cx="11165710" cy="4200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0" y="1211091"/>
            <a:ext cx="11994919" cy="5646909"/>
          </a:xfrm>
          <a:prstGeom prst="rect">
            <a:avLst/>
          </a:prstGeom>
        </p:spPr>
      </p:pic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1" name="Rectangle 3"/>
          <p:cNvSpPr>
            <a:spLocks noChangeArrowheads="1"/>
          </p:cNvSpPr>
          <p:nvPr/>
        </p:nvSpPr>
        <p:spPr bwMode="auto">
          <a:xfrm>
            <a:off x="588666" y="1157400"/>
            <a:ext cx="11014667" cy="57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defTabSz="1219200" eaLnBrk="1" hangingPunct="1">
              <a:lnSpc>
                <a:spcPct val="150000"/>
              </a:lnSpc>
              <a:spcBef>
                <a:spcPts val="600"/>
              </a:spcBef>
              <a:spcAft>
                <a:spcPts val="1800"/>
              </a:spcAft>
            </a:pPr>
            <a:r>
              <a:rPr kumimoji="1"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1. 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</a:rPr>
              <a:t>标准公差等级与代号</a:t>
            </a:r>
            <a:endParaRPr kumimoji="1" lang="zh-CN" altLang="en-US" sz="2800" b="1" dirty="0">
              <a:solidFill>
                <a:srgbClr val="FF0000"/>
              </a:solidFill>
              <a:latin typeface="宋体" panose="02010600030101010101" pitchFamily="2" charset="-122"/>
              <a:ea typeface="+mn-ea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   标准公差</a:t>
            </a:r>
            <a:r>
              <a:rPr kumimoji="1"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IT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：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国标规定的，用以确定公差带大小的任一公差值。</a:t>
            </a:r>
            <a:endParaRPr kumimoji="1" lang="en-US" altLang="zh-CN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   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标准公差等级代号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由符号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和阿拉伯数字组成。例如</a:t>
            </a:r>
            <a:r>
              <a:rPr kumimoji="1" lang="en-US" altLang="zh-CN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IT2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，记作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级标准公差</a:t>
            </a:r>
            <a:r>
              <a:rPr kumimoji="1" lang="zh-CN" altLang="en-US" sz="2800" b="1" dirty="0"/>
              <a:t>等级。</a:t>
            </a:r>
            <a:endParaRPr kumimoji="1" lang="zh-CN" altLang="en-US" sz="2800" b="1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国标规定的标准公差</a:t>
            </a:r>
            <a:r>
              <a:rPr kumimoji="1" lang="zh-CN" altLang="en-US" sz="2800" b="1" dirty="0"/>
              <a:t>等级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分为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20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个等级，即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IT01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IT0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IT2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…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IT18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。</a:t>
            </a:r>
            <a:endParaRPr kumimoji="1" lang="en-US" altLang="zh-CN" sz="2800" b="1" dirty="0">
              <a:latin typeface="宋体" panose="02010600030101010101" pitchFamily="2" charset="-122"/>
            </a:endParaRPr>
          </a:p>
          <a:p>
            <a:pPr marL="457200" indent="-457200" eaLnBrk="1" hangingPunct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ü"/>
            </a:pPr>
            <a:r>
              <a:rPr kumimoji="1" lang="zh-CN" altLang="en-US" sz="2800" b="1" dirty="0">
                <a:latin typeface="宋体" panose="02010600030101010101" pitchFamily="2" charset="-122"/>
              </a:rPr>
              <a:t>从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IT01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到</a:t>
            </a:r>
            <a:r>
              <a:rPr kumimoji="1" lang="en-US" altLang="zh-CN" sz="2800" b="1" dirty="0">
                <a:latin typeface="宋体" panose="02010600030101010101" pitchFamily="2" charset="-122"/>
              </a:rPr>
              <a:t>IT18</a:t>
            </a:r>
            <a:r>
              <a:rPr kumimoji="1" lang="zh-CN" altLang="en-US" sz="2800" b="1" dirty="0">
                <a:latin typeface="宋体" panose="02010600030101010101" pitchFamily="2" charset="-122"/>
              </a:rPr>
              <a:t>，等级依次降低，而相应的标准公差数值依次增大。</a:t>
            </a:r>
            <a:r>
              <a:rPr kumimoji="1" lang="zh-CN" altLang="en-US" sz="2800" dirty="0">
                <a:latin typeface="宋体" panose="02010600030101010101" pitchFamily="2" charset="-122"/>
              </a:rPr>
              <a:t>       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Wingdings" panose="05000000000000000000" pitchFamily="2" charset="2"/>
              <a:buChar char="n"/>
            </a:pPr>
            <a:endParaRPr kumimoji="1" lang="en-US" altLang="zh-CN" sz="2800" dirty="0">
              <a:latin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75494" y="45654"/>
            <a:ext cx="6192838" cy="7683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第二节 尺寸标准公差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44" y="890342"/>
            <a:ext cx="11804403" cy="5928874"/>
          </a:xfrm>
          <a:prstGeom prst="rect">
            <a:avLst/>
          </a:prstGeom>
        </p:spPr>
      </p:pic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49" y="1647342"/>
            <a:ext cx="11621507" cy="48696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56" y="1536855"/>
            <a:ext cx="11545300" cy="4785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习题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选做部分）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72144" y="890342"/>
            <a:ext cx="262096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b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 b="1" dirty="0">
                <a:solidFill>
                  <a:srgbClr val="FF0000"/>
                </a:solidFill>
                <a:latin typeface="Tahoma" panose="020B0604030504040204" pitchFamily="34" charset="0"/>
                <a:ea typeface="楷体_GB2312" pitchFamily="49" charset="-122"/>
              </a:rPr>
              <a:t>解：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楷体_GB2312" pitchFamily="49" charset="-12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endParaRPr lang="zh-CN" altLang="en-US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  <a:sym typeface="Symbol" panose="05050102010706020507" pitchFamily="18" charset="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8" y="1367395"/>
            <a:ext cx="11430991" cy="54944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0508" y="4274841"/>
            <a:ext cx="3051492" cy="2583333"/>
          </a:xfrm>
          <a:prstGeom prst="rect">
            <a:avLst/>
          </a:prstGeom>
        </p:spPr>
      </p:pic>
      <p:sp>
        <p:nvSpPr>
          <p:cNvPr id="4" name="Rectangle 75"/>
          <p:cNvSpPr>
            <a:spLocks noChangeArrowheads="1"/>
          </p:cNvSpPr>
          <p:nvPr/>
        </p:nvSpPr>
        <p:spPr bwMode="auto">
          <a:xfrm>
            <a:off x="813028" y="163284"/>
            <a:ext cx="28956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zh-CN" altLang="en-US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作业主要问题</a:t>
            </a:r>
            <a:r>
              <a:rPr lang="en-US" altLang="zh-CN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endParaRPr lang="zh-CN" altLang="en-US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75"/>
          <p:cNvSpPr>
            <a:spLocks noChangeArrowheads="1"/>
          </p:cNvSpPr>
          <p:nvPr/>
        </p:nvSpPr>
        <p:spPr bwMode="auto">
          <a:xfrm>
            <a:off x="257856" y="838201"/>
            <a:ext cx="11433401" cy="647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卷面不整洁。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计算过程不完整，必要的关键步骤缺失。</a:t>
            </a:r>
            <a:endParaRPr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只给出结果（哪里来的答案呢？连计算过程都懒得抄？）</a:t>
            </a:r>
            <a:endParaRPr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正面求解的题都没问题，第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题反向求解的题相当比例做的不好。</a:t>
            </a:r>
            <a:endParaRPr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基本知识掌握不够（如公差等级选择孔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轴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H6/f8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IT9/IT2?</a:t>
            </a: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小错误太多</a:t>
            </a:r>
            <a:endParaRPr lang="en-US" altLang="zh-CN" sz="28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作业文件中不署名（做好事不留名的节奏吗？）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每次都有同学不交作业。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zh-CN" altLang="en-US" sz="2800" b="1" dirty="0">
                <a:solidFill>
                  <a:srgbClr val="000000"/>
                </a:solidFill>
                <a:latin typeface="楷体_GB2312" pitchFamily="49" charset="-122"/>
                <a:ea typeface="楷体_GB2312" pitchFamily="49" charset="-122"/>
              </a:rPr>
              <a:t>建议：下载有时不给力，尽量小文件或合并成一个文件。</a:t>
            </a:r>
            <a:endParaRPr lang="en-US" altLang="zh-CN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14350" indent="-5143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/>
            </a:pPr>
            <a:endParaRPr lang="zh-CN" altLang="en-US" sz="2800" b="1" dirty="0">
              <a:solidFill>
                <a:srgbClr val="00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778" y="925722"/>
            <a:ext cx="3109229" cy="952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72495" y="3760713"/>
            <a:ext cx="8692136" cy="188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8800" b="1" dirty="0">
                <a:solidFill>
                  <a:srgbClr val="333399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谢谢！</a:t>
            </a:r>
            <a:endParaRPr lang="en-US" sz="8800" b="1" dirty="0">
              <a:solidFill>
                <a:srgbClr val="333399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12403</Words>
  <Application>WPS 演示</Application>
  <PresentationFormat>自定义</PresentationFormat>
  <Paragraphs>1493</Paragraphs>
  <Slides>95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67</vt:i4>
      </vt:variant>
      <vt:variant>
        <vt:lpstr>幻灯片标题</vt:lpstr>
      </vt:variant>
      <vt:variant>
        <vt:i4>95</vt:i4>
      </vt:variant>
    </vt:vector>
  </HeadingPairs>
  <TitlesOfParts>
    <vt:vector size="187" baseType="lpstr">
      <vt:lpstr>Arial</vt:lpstr>
      <vt:lpstr>宋体</vt:lpstr>
      <vt:lpstr>Wingdings</vt:lpstr>
      <vt:lpstr>微软雅黑</vt:lpstr>
      <vt:lpstr>Calibri</vt:lpstr>
      <vt:lpstr>等线</vt:lpstr>
      <vt:lpstr>Calibri</vt:lpstr>
      <vt:lpstr>Times New Roman</vt:lpstr>
      <vt:lpstr>楷体_GB2312</vt:lpstr>
      <vt:lpstr>新宋体</vt:lpstr>
      <vt:lpstr>隶书</vt:lpstr>
      <vt:lpstr>华文中宋</vt:lpstr>
      <vt:lpstr>黑体</vt:lpstr>
      <vt:lpstr>ˎ̥</vt:lpstr>
      <vt:lpstr>SWAstro</vt:lpstr>
      <vt:lpstr>Tahoma</vt:lpstr>
      <vt:lpstr>Verdana</vt:lpstr>
      <vt:lpstr>Arial Unicode MS</vt:lpstr>
      <vt:lpstr>方正隶书简体</vt:lpstr>
      <vt:lpstr>Wingdings 2</vt:lpstr>
      <vt:lpstr>Symbol</vt:lpstr>
      <vt:lpstr>仿宋_GB2312</vt:lpstr>
      <vt:lpstr>Helvetica</vt:lpstr>
      <vt:lpstr>仿宋</vt:lpstr>
      <vt:lpstr>第一PPT，www.1ppt.com</vt:lpstr>
      <vt:lpstr>Equation.3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Equation.3</vt:lpstr>
      <vt:lpstr>Equation.3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Equation.3</vt:lpstr>
      <vt:lpstr>Equation.3</vt:lpstr>
      <vt:lpstr>Equation.3</vt:lpstr>
      <vt:lpstr>PowerPoint 演示文稿</vt:lpstr>
      <vt:lpstr> 二、极限与配合</vt:lpstr>
      <vt:lpstr>内容提要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孔、轴基本偏差的对应关系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标准公差等级的应用范围 </vt:lpstr>
      <vt:lpstr>各种加工方法的加工精度</vt:lpstr>
      <vt:lpstr>配合IT5至IT13级的应用举例（尺寸≤500mm）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有三组孔与轴配合，根据给定的数值，试着确定他们的标准公差等级，并选用适当的配合。 （1）配合的公称尺寸25mm，Xmax=+0.086mm，Xmin=+0.020mm</vt:lpstr>
      <vt:lpstr>PowerPoint 演示文稿</vt:lpstr>
      <vt:lpstr>有三组孔与轴配合，根据给定的数值，试着确定他们的标准公差等级，并选用适当的配合。 （2）配合的公称尺寸40mm，Ymax= -0.076mm，Ymin=-0.035mm</vt:lpstr>
      <vt:lpstr>PowerPoint 演示文稿</vt:lpstr>
      <vt:lpstr>有三组孔与轴配合，根据给定的数值，试着确定他们的标准公差等级，并选用适当的配合。 （3）配合的公称尺寸60mm，Ymax= -0.032mm，Xmax=+0.046mm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sdcaoyl</dc:creator>
  <cp:lastModifiedBy>坚果</cp:lastModifiedBy>
  <cp:revision>321</cp:revision>
  <dcterms:created xsi:type="dcterms:W3CDTF">2019-06-19T02:08:00Z</dcterms:created>
  <dcterms:modified xsi:type="dcterms:W3CDTF">2021-04-28T04:20:42Z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9CD2207C87924934AD3DA60F1296DD33</vt:lpwstr>
  </property>
</Properties>
</file>